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330" r:id="rId3"/>
    <p:sldId id="259" r:id="rId4"/>
    <p:sldId id="315" r:id="rId5"/>
    <p:sldId id="321" r:id="rId6"/>
    <p:sldId id="316" r:id="rId7"/>
    <p:sldId id="317" r:id="rId8"/>
    <p:sldId id="334" r:id="rId9"/>
    <p:sldId id="327" r:id="rId10"/>
    <p:sldId id="328" r:id="rId11"/>
    <p:sldId id="329" r:id="rId12"/>
    <p:sldId id="257" r:id="rId13"/>
    <p:sldId id="326" r:id="rId14"/>
    <p:sldId id="258"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6" r:id="rId29"/>
    <p:sldId id="335" r:id="rId30"/>
    <p:sldId id="277" r:id="rId31"/>
    <p:sldId id="278"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3" r:id="rId45"/>
    <p:sldId id="294" r:id="rId46"/>
    <p:sldId id="295" r:id="rId47"/>
    <p:sldId id="296" r:id="rId48"/>
    <p:sldId id="297" r:id="rId49"/>
    <p:sldId id="298" r:id="rId50"/>
    <p:sldId id="301" r:id="rId51"/>
    <p:sldId id="299" r:id="rId52"/>
    <p:sldId id="300" r:id="rId53"/>
    <p:sldId id="302" r:id="rId54"/>
    <p:sldId id="303" r:id="rId55"/>
    <p:sldId id="304" r:id="rId56"/>
    <p:sldId id="261" r:id="rId57"/>
    <p:sldId id="333" r:id="rId58"/>
    <p:sldId id="319" r:id="rId59"/>
    <p:sldId id="331" r:id="rId60"/>
    <p:sldId id="332" r:id="rId61"/>
    <p:sldId id="307" r:id="rId62"/>
    <p:sldId id="308" r:id="rId63"/>
    <p:sldId id="306" r:id="rId64"/>
    <p:sldId id="310" r:id="rId65"/>
    <p:sldId id="320" r:id="rId66"/>
    <p:sldId id="312" r:id="rId67"/>
    <p:sldId id="313" r:id="rId68"/>
    <p:sldId id="314" r:id="rId69"/>
    <p:sldId id="311" r:id="rId70"/>
    <p:sldId id="337" r:id="rId71"/>
    <p:sldId id="325" r:id="rId7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0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7C599B5-674B-4D58-9E86-8701A59C7023}" type="datetimeFigureOut">
              <a:rPr lang="zh-CN" altLang="en-US" smtClean="0"/>
              <a:t>2014-9-25</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D5C9F9-0354-43F3-BBF6-9D4C45A9854B}" type="slidenum">
              <a:rPr lang="zh-CN" altLang="en-US" smtClean="0"/>
              <a:t>‹#›</a:t>
            </a:fld>
            <a:endParaRPr lang="zh-CN" altLang="en-US"/>
          </a:p>
        </p:txBody>
      </p:sp>
    </p:spTree>
    <p:extLst>
      <p:ext uri="{BB962C8B-B14F-4D97-AF65-F5344CB8AC3E}">
        <p14:creationId xmlns:p14="http://schemas.microsoft.com/office/powerpoint/2010/main" val="3652154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BB92CFC4-AE47-4651-864E-4E1A773B5F0E}" type="datetimeFigureOut">
              <a:rPr lang="zh-CN" altLang="en-US"/>
              <a:pPr>
                <a:defRPr/>
              </a:pPr>
              <a:t>2014-9-25</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25F2346-76CA-4137-97A4-47DE8863A9F8}" type="slidenum">
              <a:rPr lang="zh-CN" altLang="en-US"/>
              <a:pPr>
                <a:defRPr/>
              </a:pPr>
              <a:t>‹#›</a:t>
            </a:fld>
            <a:endParaRPr lang="zh-CN" altLang="en-US"/>
          </a:p>
        </p:txBody>
      </p:sp>
    </p:spTree>
    <p:extLst>
      <p:ext uri="{BB962C8B-B14F-4D97-AF65-F5344CB8AC3E}">
        <p14:creationId xmlns:p14="http://schemas.microsoft.com/office/powerpoint/2010/main" val="3539846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F778B9A-E424-4BEF-A291-50DEC0E5DBA1}" type="slidenum">
              <a:rPr lang="zh-CN" altLang="en-US" smtClean="0"/>
              <a:pPr eaLnBrk="1" hangingPunct="1"/>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4993E6-A8D2-4213-B201-99AC000A4849}" type="slidenum">
              <a:rPr lang="zh-CN" altLang="en-US" smtClean="0"/>
              <a:pPr eaLnBrk="1" hangingPunct="1"/>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4993E6-A8D2-4213-B201-99AC000A4849}" type="slidenum">
              <a:rPr lang="zh-CN" altLang="en-US" smtClean="0"/>
              <a:pPr eaLnBrk="1" hangingPunct="1"/>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96C1EA4-ED2C-432B-BAA8-53E561814E20}" type="slidenum">
              <a:rPr lang="zh-CN" altLang="en-US" smtClean="0"/>
              <a:pPr eaLnBrk="1" hangingPunct="1"/>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4993E6-A8D2-4213-B201-99AC000A4849}" type="slidenum">
              <a:rPr lang="zh-CN" altLang="en-US" smtClean="0"/>
              <a:pPr eaLnBrk="1" hangingPunct="1"/>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63052FA-8B0E-47B0-A530-FF1E562F30E0}" type="slidenum">
              <a:rPr lang="zh-CN" altLang="en-US" smtClean="0"/>
              <a:pPr eaLnBrk="1" hangingPunct="1"/>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09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C510D05-556A-4D03-A727-6DF307FA11FD}" type="slidenum">
              <a:rPr lang="zh-CN" altLang="en-US" smtClean="0"/>
              <a:pPr eaLnBrk="1" hangingPunct="1"/>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2DD7525-E51D-4585-86F4-46021BA8623F}" type="slidenum">
              <a:rPr lang="zh-CN" altLang="en-US" smtClean="0"/>
              <a:pPr eaLnBrk="1" hangingPunct="1"/>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41A2E7F-86CA-4800-B5B0-5D3CC9C61D04}" type="slidenum">
              <a:rPr lang="zh-CN" altLang="en-US" smtClean="0"/>
              <a:pPr eaLnBrk="1" hangingPunct="1"/>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49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5632FD6-ED9E-4FF9-B6CA-2259AB874485}" type="slidenum">
              <a:rPr lang="zh-CN" altLang="en-US" smtClean="0"/>
              <a:pPr eaLnBrk="1" hangingPunct="1"/>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9339073-81FB-4B58-812A-E74BB6F3A42B}" type="slidenum">
              <a:rPr lang="zh-CN" altLang="en-US" smtClean="0"/>
              <a:pPr eaLnBrk="1" hangingPunct="1"/>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62D1DDD-0871-4FFF-B67D-B0976540D6E0}" type="slidenum">
              <a:rPr lang="zh-CN" altLang="en-US" smtClean="0"/>
              <a:pPr eaLnBrk="1" hangingPunct="1"/>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70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AD9E60-074F-4471-A0EB-8A64A9F370EB}" type="slidenum">
              <a:rPr lang="zh-CN" altLang="en-US" smtClean="0"/>
              <a:pPr eaLnBrk="1" hangingPunct="1"/>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90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30F9BD1-ABF4-4D89-A1B8-23525B853BCF}" type="slidenum">
              <a:rPr lang="zh-CN" altLang="en-US" smtClean="0"/>
              <a:pPr eaLnBrk="1" hangingPunct="1"/>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01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C51D725-80B5-4BFD-8C51-FA1ABF971092}" type="slidenum">
              <a:rPr lang="zh-CN" altLang="en-US" smtClean="0"/>
              <a:pPr eaLnBrk="1" hangingPunct="1"/>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11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B49597A-7544-49D3-8DB5-EFAA3FC30EE0}" type="slidenum">
              <a:rPr lang="zh-CN" altLang="en-US" smtClean="0"/>
              <a:pPr eaLnBrk="1" hangingPunct="1"/>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11F87E1-4D51-4A72-A3A1-EC16AA41FEE0}" type="slidenum">
              <a:rPr lang="zh-CN" altLang="en-US" smtClean="0"/>
              <a:pPr eaLnBrk="1" hangingPunct="1"/>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EDF15B8-2C21-4560-AD70-A0DD3362B30F}" type="slidenum">
              <a:rPr lang="zh-CN" altLang="en-US" smtClean="0"/>
              <a:pPr eaLnBrk="1" hangingPunct="1"/>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173CAB5-98CD-497B-AFA4-CA1588BC347F}" type="slidenum">
              <a:rPr lang="zh-CN" altLang="en-US" smtClean="0"/>
              <a:pPr eaLnBrk="1" hangingPunct="1"/>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52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DD32667-0DF7-424C-8AF7-23D31BBDF09C}" type="slidenum">
              <a:rPr lang="zh-CN" altLang="en-US" smtClean="0"/>
              <a:pPr eaLnBrk="1" hangingPunct="1"/>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72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054A2EB-28F8-49AD-821D-0E6B79007C38}" type="slidenum">
              <a:rPr lang="zh-CN" altLang="en-US" smtClean="0"/>
              <a:pPr eaLnBrk="1" hangingPunct="1"/>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03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CF87B87-8899-47C2-B54E-79C259CAC9C2}" type="slidenum">
              <a:rPr lang="zh-CN" altLang="en-US" smtClean="0"/>
              <a:pPr eaLnBrk="1" hangingPunct="1"/>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62D1DDD-0871-4FFF-B67D-B0976540D6E0}" type="slidenum">
              <a:rPr lang="zh-CN" altLang="en-US" smtClean="0"/>
              <a:pPr eaLnBrk="1" hangingPunct="1"/>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3E892F0-8F96-4F2C-BA29-3419FFA44AB4}" type="slidenum">
              <a:rPr lang="zh-CN" altLang="en-US" smtClean="0"/>
              <a:pPr eaLnBrk="1" hangingPunct="1"/>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93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51E3539-0161-4C27-8211-CF8FDE82D499}" type="slidenum">
              <a:rPr lang="zh-CN" altLang="en-US" smtClean="0"/>
              <a:pPr eaLnBrk="1" hangingPunct="1"/>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03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CF87B87-8899-47C2-B54E-79C259CAC9C2}" type="slidenum">
              <a:rPr lang="zh-CN" altLang="en-US" smtClean="0"/>
              <a:pPr eaLnBrk="1" hangingPunct="1"/>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13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0023F65-0633-439C-A41C-2EB453057F98}" type="slidenum">
              <a:rPr lang="zh-CN" altLang="en-US" smtClean="0"/>
              <a:pPr eaLnBrk="1" hangingPunct="1"/>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24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4534844-EFF2-4FC0-9571-77F61102E7F0}" type="slidenum">
              <a:rPr lang="zh-CN" altLang="en-US" smtClean="0"/>
              <a:pPr eaLnBrk="1" hangingPunct="1"/>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3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F1BBAC1-6E94-423F-9CC3-3D01F379CF73}" type="slidenum">
              <a:rPr lang="zh-CN" altLang="en-US" smtClean="0"/>
              <a:pPr eaLnBrk="1" hangingPunct="1"/>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44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29BB053-ED29-4C46-8251-F067C1D36F14}" type="slidenum">
              <a:rPr lang="zh-CN" altLang="en-US" smtClean="0"/>
              <a:pPr eaLnBrk="1" hangingPunct="1"/>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54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270316A-0A09-4CD3-8F10-14F69F317517}" type="slidenum">
              <a:rPr lang="zh-CN" altLang="en-US" smtClean="0"/>
              <a:pPr eaLnBrk="1" hangingPunct="1"/>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65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4312797-36C6-4483-A053-5629027F2AAC}" type="slidenum">
              <a:rPr lang="zh-CN" altLang="en-US" smtClean="0"/>
              <a:pPr eaLnBrk="1" hangingPunct="1"/>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75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F3F0F54-B189-4527-A075-7C1A264E9E3C}" type="slidenum">
              <a:rPr lang="zh-CN" altLang="en-US" smtClean="0"/>
              <a:pPr eaLnBrk="1" hangingPunct="1"/>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41ABA4A-7842-4767-AB00-6B34D1ADE3AC}" type="slidenum">
              <a:rPr lang="zh-CN" altLang="en-US" smtClean="0"/>
              <a:pPr eaLnBrk="1" hangingPunct="1"/>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85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7FF5030-48F1-4CA6-9CDF-9975828A76C7}" type="slidenum">
              <a:rPr lang="zh-CN" altLang="en-US" smtClean="0"/>
              <a:pPr eaLnBrk="1" hangingPunct="1"/>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6F40CB7-FEAE-4118-B2D5-0AEFC6C5A9BB}" type="slidenum">
              <a:rPr lang="zh-CN" altLang="en-US" smtClean="0"/>
              <a:pPr eaLnBrk="1" hangingPunct="1"/>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05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288FA86-3986-4937-A7E4-550150E84DCC}" type="slidenum">
              <a:rPr lang="zh-CN" altLang="en-US" smtClean="0"/>
              <a:pPr eaLnBrk="1" hangingPunct="1"/>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16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2988BFA-8055-46A3-A13F-38CB988064A4}" type="slidenum">
              <a:rPr lang="zh-CN" altLang="en-US" smtClean="0"/>
              <a:pPr eaLnBrk="1" hangingPunct="1"/>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26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D32ACAE-7732-468D-AD06-AC18D72C0203}" type="slidenum">
              <a:rPr lang="zh-CN" altLang="en-US" smtClean="0"/>
              <a:pPr eaLnBrk="1" hangingPunct="1"/>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99A3452-8A7D-429B-B510-7CF643503B10}" type="slidenum">
              <a:rPr lang="zh-CN" altLang="en-US" smtClean="0"/>
              <a:pPr eaLnBrk="1" hangingPunct="1"/>
              <a:t>45</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46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796B296-4035-46E2-BECE-106F24078906}" type="slidenum">
              <a:rPr lang="zh-CN" altLang="en-US" smtClean="0"/>
              <a:pPr eaLnBrk="1" hangingPunct="1"/>
              <a:t>46</a:t>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52B75EB-F53D-42C9-A0D6-F9B6BA2A6A78}" type="slidenum">
              <a:rPr lang="zh-CN" altLang="en-US" smtClean="0"/>
              <a:pPr eaLnBrk="1" hangingPunct="1"/>
              <a:t>47</a:t>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5A5B289-7AD6-45EA-AA6E-D41AD825620F}" type="slidenum">
              <a:rPr lang="zh-CN" altLang="en-US" smtClean="0"/>
              <a:pPr eaLnBrk="1" hangingPunct="1"/>
              <a:t>48</a:t>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77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3294867-33C8-47D4-B5CA-70FD2AD0F945}" type="slidenum">
              <a:rPr lang="zh-CN" altLang="en-US" smtClean="0"/>
              <a:pPr eaLnBrk="1" hangingPunct="1"/>
              <a:t>49</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47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5E1E2A8-AC09-4FCB-9AAD-FE4D21C1381F}" type="slidenum">
              <a:rPr lang="zh-CN" altLang="en-US" smtClean="0"/>
              <a:pPr eaLnBrk="1" hangingPunct="1"/>
              <a:t>5</a:t>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87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E263101-AB2D-4DD8-8C2A-0E028AC1B558}" type="slidenum">
              <a:rPr lang="zh-CN" altLang="en-US" smtClean="0"/>
              <a:pPr eaLnBrk="1" hangingPunct="1"/>
              <a:t>50</a:t>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3A544EF-9ADF-47BC-A8AB-1291B95258D9}" type="slidenum">
              <a:rPr lang="zh-CN" altLang="en-US" smtClean="0"/>
              <a:pPr eaLnBrk="1" hangingPunct="1"/>
              <a:t>51</a:t>
            </a:fld>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6585FEA-A094-4D84-920A-B4DF75FA0DB6}" type="slidenum">
              <a:rPr lang="zh-CN" altLang="en-US" smtClean="0"/>
              <a:pPr eaLnBrk="1" hangingPunct="1"/>
              <a:t>52</a:t>
            </a:fld>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18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9475778-96B7-4263-9A55-3258ACAE8FBF}" type="slidenum">
              <a:rPr lang="zh-CN" altLang="en-US" smtClean="0"/>
              <a:pPr eaLnBrk="1" hangingPunct="1"/>
              <a:t>53</a:t>
            </a:fld>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8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CF44AD1-4370-4F54-B326-C94161897D18}" type="slidenum">
              <a:rPr lang="zh-CN" altLang="en-US" smtClean="0"/>
              <a:pPr eaLnBrk="1" hangingPunct="1"/>
              <a:t>54</a:t>
            </a:fld>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39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853B5C4-3248-4BB8-91B8-B873ABCC19E0}" type="slidenum">
              <a:rPr lang="zh-CN" altLang="en-US" smtClean="0"/>
              <a:pPr eaLnBrk="1" hangingPunct="1"/>
              <a:t>55</a:t>
            </a:fld>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49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51C6D57-54A0-4EC2-A62E-F9BB07EE8D1B}" type="slidenum">
              <a:rPr lang="zh-CN" altLang="en-US" smtClean="0"/>
              <a:pPr eaLnBrk="1" hangingPunct="1"/>
              <a:t>56</a:t>
            </a:fld>
            <a:endParaRPr lang="zh-CN"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59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13F6B04-0AA8-40C7-AA97-B1EAEC09071E}" type="slidenum">
              <a:rPr lang="zh-CN" altLang="en-US" smtClean="0"/>
              <a:pPr eaLnBrk="1" hangingPunct="1"/>
              <a:t>57</a:t>
            </a:fld>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59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13F6B04-0AA8-40C7-AA97-B1EAEC09071E}" type="slidenum">
              <a:rPr lang="zh-CN" altLang="en-US" smtClean="0"/>
              <a:pPr eaLnBrk="1" hangingPunct="1"/>
              <a:t>58</a:t>
            </a:fld>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69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3E33895-D40D-4E2C-8F71-171A7837437B}" type="slidenum">
              <a:rPr lang="zh-CN" altLang="en-US" smtClean="0"/>
              <a:pPr eaLnBrk="1" hangingPunct="1"/>
              <a:t>59</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8E5015A-C27B-49D5-BD64-6E2EA809EFCC}" type="slidenum">
              <a:rPr lang="zh-CN" altLang="en-US" smtClean="0"/>
              <a:pPr eaLnBrk="1" hangingPunct="1"/>
              <a:t>6</a:t>
            </a:fld>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69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3E33895-D40D-4E2C-8F71-171A7837437B}" type="slidenum">
              <a:rPr lang="zh-CN" altLang="en-US" smtClean="0"/>
              <a:pPr eaLnBrk="1" hangingPunct="1"/>
              <a:t>60</a:t>
            </a:fld>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69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3E33895-D40D-4E2C-8F71-171A7837437B}" type="slidenum">
              <a:rPr lang="zh-CN" altLang="en-US" smtClean="0"/>
              <a:pPr eaLnBrk="1" hangingPunct="1"/>
              <a:t>61</a:t>
            </a:fld>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90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AD9997B-FA8C-4534-ACE2-234DEED7541C}" type="slidenum">
              <a:rPr lang="zh-CN" altLang="en-US" smtClean="0"/>
              <a:pPr eaLnBrk="1" hangingPunct="1"/>
              <a:t>62</a:t>
            </a:fld>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00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E2695D8-E784-4863-8096-47875CCF8F28}" type="slidenum">
              <a:rPr lang="zh-CN" altLang="en-US" smtClean="0"/>
              <a:pPr eaLnBrk="1" hangingPunct="1"/>
              <a:t>63</a:t>
            </a:fld>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10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356E09E-8E67-4583-82D1-CB31B3D4B8EA}" type="slidenum">
              <a:rPr lang="zh-CN" altLang="en-US" smtClean="0"/>
              <a:pPr eaLnBrk="1" hangingPunct="1"/>
              <a:t>64</a:t>
            </a:fld>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2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D0CA14-5447-4C0B-AED3-0B5762DF0975}" type="slidenum">
              <a:rPr lang="zh-CN" altLang="en-US" smtClean="0"/>
              <a:pPr eaLnBrk="1" hangingPunct="1"/>
              <a:t>65</a:t>
            </a:fld>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0BE010B-0B5A-46F4-9598-7E2A5A3FED9E}" type="slidenum">
              <a:rPr lang="zh-CN" altLang="en-US" smtClean="0"/>
              <a:pPr eaLnBrk="1" hangingPunct="1"/>
              <a:t>66</a:t>
            </a:fld>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4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7DFC8C7-518E-457F-9C3C-CD535A538F48}" type="slidenum">
              <a:rPr lang="zh-CN" altLang="en-US" smtClean="0"/>
              <a:pPr eaLnBrk="1" hangingPunct="1"/>
              <a:t>67</a:t>
            </a:fld>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2CA6634-0F21-435F-B28F-BEEA2E6D640D}" type="slidenum">
              <a:rPr lang="zh-CN" altLang="en-US" smtClean="0"/>
              <a:pPr eaLnBrk="1" hangingPunct="1"/>
              <a:t>68</a:t>
            </a:fld>
            <a:endParaRPr lang="zh-CN"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A0FDE40-C1CF-478D-A7B6-9C5DD051D6A2}" type="slidenum">
              <a:rPr lang="zh-CN" altLang="en-US" smtClean="0"/>
              <a:pPr eaLnBrk="1" hangingPunct="1"/>
              <a:t>69</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68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F751B7F-9F21-46D9-8B5B-AB6068264760}" type="slidenum">
              <a:rPr lang="zh-CN" altLang="en-US" smtClean="0"/>
              <a:pPr eaLnBrk="1" hangingPunct="1"/>
              <a:t>7</a:t>
            </a:fld>
            <a:endParaRPr lang="zh-CN"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6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A0FDE40-C1CF-478D-A7B6-9C5DD051D6A2}" type="slidenum">
              <a:rPr lang="zh-CN" altLang="en-US" smtClean="0"/>
              <a:pPr eaLnBrk="1" hangingPunct="1"/>
              <a:t>70</a:t>
            </a:fld>
            <a:endParaRPr lang="zh-CN"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8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EF435C2-D73B-43D6-A342-88AC56F1188B}" type="slidenum">
              <a:rPr lang="zh-CN" altLang="en-US" smtClean="0"/>
              <a:pPr eaLnBrk="1" hangingPunct="1"/>
              <a:t>71</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96C1EA4-ED2C-432B-BAA8-53E561814E20}" type="slidenum">
              <a:rPr lang="zh-CN" altLang="en-US" smtClean="0"/>
              <a:pPr eaLnBrk="1" hangingPunct="1"/>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696C1EA4-ED2C-432B-BAA8-53E561814E20}" type="slidenum">
              <a:rPr lang="zh-CN" altLang="en-US" smtClean="0"/>
              <a:pPr eaLnBrk="1" hangingPunct="1"/>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5" name="Rectangle 8"/>
          <p:cNvSpPr>
            <a:spLocks noGrp="1" noChangeArrowheads="1"/>
          </p:cNvSpPr>
          <p:nvPr>
            <p:ph type="dt" sz="half" idx="10"/>
          </p:nvPr>
        </p:nvSpPr>
        <p:spPr/>
        <p:txBody>
          <a:bodyPr/>
          <a:lstStyle>
            <a:lvl1pPr>
              <a:defRPr/>
            </a:lvl1pPr>
          </a:lstStyle>
          <a:p>
            <a:pPr>
              <a:defRPr/>
            </a:pPr>
            <a:endParaRPr lang="en-US" altLang="zh-CN"/>
          </a:p>
        </p:txBody>
      </p:sp>
      <p:sp>
        <p:nvSpPr>
          <p:cNvPr id="6" name="Rectangle 9"/>
          <p:cNvSpPr>
            <a:spLocks noGrp="1" noChangeArrowheads="1"/>
          </p:cNvSpPr>
          <p:nvPr>
            <p:ph type="ftr" sz="quarter" idx="11"/>
          </p:nvPr>
        </p:nvSpPr>
        <p:spPr/>
        <p:txBody>
          <a:bodyPr/>
          <a:lstStyle>
            <a:lvl1pPr>
              <a:defRPr/>
            </a:lvl1pPr>
          </a:lstStyle>
          <a:p>
            <a:pPr>
              <a:defRPr/>
            </a:pPr>
            <a:endParaRPr lang="en-US" altLang="zh-CN"/>
          </a:p>
        </p:txBody>
      </p:sp>
      <p:sp>
        <p:nvSpPr>
          <p:cNvPr id="7" name="Rectangle 10"/>
          <p:cNvSpPr>
            <a:spLocks noGrp="1" noChangeArrowheads="1"/>
          </p:cNvSpPr>
          <p:nvPr>
            <p:ph type="sldNum" sz="quarter" idx="12"/>
          </p:nvPr>
        </p:nvSpPr>
        <p:spPr/>
        <p:txBody>
          <a:bodyPr/>
          <a:lstStyle>
            <a:lvl1pPr>
              <a:defRPr/>
            </a:lvl1pPr>
          </a:lstStyle>
          <a:p>
            <a:pPr>
              <a:defRPr/>
            </a:pPr>
            <a:fld id="{C96B420C-BE6F-4103-AD41-AA670034681E}" type="slidenum">
              <a:rPr lang="en-US" altLang="zh-CN"/>
              <a:pPr>
                <a:defRPr/>
              </a:pPr>
              <a:t>‹#›</a:t>
            </a:fld>
            <a:endParaRPr lang="en-US" altLang="zh-CN"/>
          </a:p>
        </p:txBody>
      </p:sp>
    </p:spTree>
    <p:extLst>
      <p:ext uri="{BB962C8B-B14F-4D97-AF65-F5344CB8AC3E}">
        <p14:creationId xmlns:p14="http://schemas.microsoft.com/office/powerpoint/2010/main" val="122607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DA22916-D598-46F8-8C1A-C075C7948356}" type="slidenum">
              <a:rPr lang="en-US" altLang="zh-CN"/>
              <a:pPr>
                <a:defRPr/>
              </a:pPr>
              <a:t>‹#›</a:t>
            </a:fld>
            <a:endParaRPr lang="en-US" altLang="zh-CN"/>
          </a:p>
        </p:txBody>
      </p:sp>
    </p:spTree>
    <p:extLst>
      <p:ext uri="{BB962C8B-B14F-4D97-AF65-F5344CB8AC3E}">
        <p14:creationId xmlns:p14="http://schemas.microsoft.com/office/powerpoint/2010/main" val="83437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79438"/>
            <a:ext cx="2057400" cy="5211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79438"/>
            <a:ext cx="6019800" cy="5211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72FECCC-EC61-4A02-BFDF-2B5CFE168D45}" type="slidenum">
              <a:rPr lang="en-US" altLang="zh-CN"/>
              <a:pPr>
                <a:defRPr/>
              </a:pPr>
              <a:t>‹#›</a:t>
            </a:fld>
            <a:endParaRPr lang="en-US" altLang="zh-CN"/>
          </a:p>
        </p:txBody>
      </p:sp>
    </p:spTree>
    <p:extLst>
      <p:ext uri="{BB962C8B-B14F-4D97-AF65-F5344CB8AC3E}">
        <p14:creationId xmlns:p14="http://schemas.microsoft.com/office/powerpoint/2010/main" val="266094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051F16F-8260-4960-AA7C-AE82D4BAD8A4}" type="slidenum">
              <a:rPr lang="en-US" altLang="zh-CN"/>
              <a:pPr>
                <a:defRPr/>
              </a:pPr>
              <a:t>‹#›</a:t>
            </a:fld>
            <a:endParaRPr lang="en-US" altLang="zh-CN"/>
          </a:p>
        </p:txBody>
      </p:sp>
    </p:spTree>
    <p:extLst>
      <p:ext uri="{BB962C8B-B14F-4D97-AF65-F5344CB8AC3E}">
        <p14:creationId xmlns:p14="http://schemas.microsoft.com/office/powerpoint/2010/main" val="16627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EE2ADED-EBEF-499C-81A2-A9D239822CCA}" type="slidenum">
              <a:rPr lang="en-US" altLang="zh-CN"/>
              <a:pPr>
                <a:defRPr/>
              </a:pPr>
              <a:t>‹#›</a:t>
            </a:fld>
            <a:endParaRPr lang="en-US" altLang="zh-CN"/>
          </a:p>
        </p:txBody>
      </p:sp>
    </p:spTree>
    <p:extLst>
      <p:ext uri="{BB962C8B-B14F-4D97-AF65-F5344CB8AC3E}">
        <p14:creationId xmlns:p14="http://schemas.microsoft.com/office/powerpoint/2010/main" val="85359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9F6B5C7-279B-473F-83A9-AADB425DC1E7}" type="slidenum">
              <a:rPr lang="en-US" altLang="zh-CN"/>
              <a:pPr>
                <a:defRPr/>
              </a:pPr>
              <a:t>‹#›</a:t>
            </a:fld>
            <a:endParaRPr lang="en-US" altLang="zh-CN"/>
          </a:p>
        </p:txBody>
      </p:sp>
    </p:spTree>
    <p:extLst>
      <p:ext uri="{BB962C8B-B14F-4D97-AF65-F5344CB8AC3E}">
        <p14:creationId xmlns:p14="http://schemas.microsoft.com/office/powerpoint/2010/main" val="408821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2D46E36-C38F-4CE5-96E2-0B772279C67E}" type="slidenum">
              <a:rPr lang="en-US" altLang="zh-CN"/>
              <a:pPr>
                <a:defRPr/>
              </a:pPr>
              <a:t>‹#›</a:t>
            </a:fld>
            <a:endParaRPr lang="en-US" altLang="zh-CN"/>
          </a:p>
        </p:txBody>
      </p:sp>
    </p:spTree>
    <p:extLst>
      <p:ext uri="{BB962C8B-B14F-4D97-AF65-F5344CB8AC3E}">
        <p14:creationId xmlns:p14="http://schemas.microsoft.com/office/powerpoint/2010/main" val="27327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3CFAE07-55AE-4141-A14F-9066956B49FA}" type="slidenum">
              <a:rPr lang="en-US" altLang="zh-CN"/>
              <a:pPr>
                <a:defRPr/>
              </a:pPr>
              <a:t>‹#›</a:t>
            </a:fld>
            <a:endParaRPr lang="en-US" altLang="zh-CN"/>
          </a:p>
        </p:txBody>
      </p:sp>
    </p:spTree>
    <p:extLst>
      <p:ext uri="{BB962C8B-B14F-4D97-AF65-F5344CB8AC3E}">
        <p14:creationId xmlns:p14="http://schemas.microsoft.com/office/powerpoint/2010/main" val="390877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6AB2385-B4A2-48C9-AF30-DAD271E9DDC3}" type="slidenum">
              <a:rPr lang="en-US" altLang="zh-CN"/>
              <a:pPr>
                <a:defRPr/>
              </a:pPr>
              <a:t>‹#›</a:t>
            </a:fld>
            <a:endParaRPr lang="en-US" altLang="zh-CN"/>
          </a:p>
        </p:txBody>
      </p:sp>
    </p:spTree>
    <p:extLst>
      <p:ext uri="{BB962C8B-B14F-4D97-AF65-F5344CB8AC3E}">
        <p14:creationId xmlns:p14="http://schemas.microsoft.com/office/powerpoint/2010/main" val="175704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AEBACF4-DE91-438C-9BBB-5E9CF45D8AD0}" type="slidenum">
              <a:rPr lang="en-US" altLang="zh-CN"/>
              <a:pPr>
                <a:defRPr/>
              </a:pPr>
              <a:t>‹#›</a:t>
            </a:fld>
            <a:endParaRPr lang="en-US" altLang="zh-CN"/>
          </a:p>
        </p:txBody>
      </p:sp>
    </p:spTree>
    <p:extLst>
      <p:ext uri="{BB962C8B-B14F-4D97-AF65-F5344CB8AC3E}">
        <p14:creationId xmlns:p14="http://schemas.microsoft.com/office/powerpoint/2010/main" val="177894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9651082-D7F3-4EF6-9E15-DD6209636782}" type="slidenum">
              <a:rPr lang="en-US" altLang="zh-CN"/>
              <a:pPr>
                <a:defRPr/>
              </a:pPr>
              <a:t>‹#›</a:t>
            </a:fld>
            <a:endParaRPr lang="en-US" altLang="zh-CN"/>
          </a:p>
        </p:txBody>
      </p:sp>
    </p:spTree>
    <p:extLst>
      <p:ext uri="{BB962C8B-B14F-4D97-AF65-F5344CB8AC3E}">
        <p14:creationId xmlns:p14="http://schemas.microsoft.com/office/powerpoint/2010/main" val="90349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579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3"/>
          <p:cNvSpPr>
            <a:spLocks noGrp="1" noChangeArrowheads="1"/>
          </p:cNvSpPr>
          <p:nvPr>
            <p:ph type="body" idx="1"/>
          </p:nvPr>
        </p:nvSpPr>
        <p:spPr bwMode="auto">
          <a:xfrm>
            <a:off x="457200" y="19050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ea typeface="宋体" charset="-122"/>
              </a:defRPr>
            </a:lvl1pPr>
          </a:lstStyle>
          <a:p>
            <a:pPr>
              <a:defRPr/>
            </a:pPr>
            <a:fld id="{CF2FB0A3-6B3F-49FA-9F6F-49BEEAC6AB3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Tahoma" pitchFamily="34" charset="0"/>
        </a:defRPr>
      </a:lvl2pPr>
      <a:lvl3pPr algn="ctr" rtl="0" fontAlgn="base">
        <a:spcBef>
          <a:spcPct val="0"/>
        </a:spcBef>
        <a:spcAft>
          <a:spcPct val="0"/>
        </a:spcAft>
        <a:defRPr sz="3800">
          <a:solidFill>
            <a:schemeClr val="tx2"/>
          </a:solidFill>
          <a:latin typeface="Tahoma" pitchFamily="34" charset="0"/>
        </a:defRPr>
      </a:lvl3pPr>
      <a:lvl4pPr algn="ctr" rtl="0" fontAlgn="base">
        <a:spcBef>
          <a:spcPct val="0"/>
        </a:spcBef>
        <a:spcAft>
          <a:spcPct val="0"/>
        </a:spcAft>
        <a:defRPr sz="3800">
          <a:solidFill>
            <a:schemeClr val="tx2"/>
          </a:solidFill>
          <a:latin typeface="Tahoma" pitchFamily="34" charset="0"/>
        </a:defRPr>
      </a:lvl4pPr>
      <a:lvl5pPr algn="ctr" rtl="0" fontAlgn="base">
        <a:spcBef>
          <a:spcPct val="0"/>
        </a:spcBef>
        <a:spcAft>
          <a:spcPct val="0"/>
        </a:spcAft>
        <a:defRPr sz="3800">
          <a:solidFill>
            <a:schemeClr val="tx2"/>
          </a:solidFill>
          <a:latin typeface="Tahoma" pitchFamily="34" charset="0"/>
        </a:defRPr>
      </a:lvl5pPr>
      <a:lvl6pPr marL="457200" algn="ctr" rtl="0" eaLnBrk="1" fontAlgn="base" hangingPunct="1">
        <a:spcBef>
          <a:spcPct val="0"/>
        </a:spcBef>
        <a:spcAft>
          <a:spcPct val="0"/>
        </a:spcAft>
        <a:defRPr sz="3800">
          <a:solidFill>
            <a:schemeClr val="tx2"/>
          </a:solidFill>
          <a:latin typeface="Tahoma" pitchFamily="34" charset="0"/>
        </a:defRPr>
      </a:lvl6pPr>
      <a:lvl7pPr marL="914400" algn="ctr" rtl="0" eaLnBrk="1" fontAlgn="base" hangingPunct="1">
        <a:spcBef>
          <a:spcPct val="0"/>
        </a:spcBef>
        <a:spcAft>
          <a:spcPct val="0"/>
        </a:spcAft>
        <a:defRPr sz="3800">
          <a:solidFill>
            <a:schemeClr val="tx2"/>
          </a:solidFill>
          <a:latin typeface="Tahoma" pitchFamily="34" charset="0"/>
        </a:defRPr>
      </a:lvl7pPr>
      <a:lvl8pPr marL="1371600" algn="ctr" rtl="0" eaLnBrk="1" fontAlgn="base" hangingPunct="1">
        <a:spcBef>
          <a:spcPct val="0"/>
        </a:spcBef>
        <a:spcAft>
          <a:spcPct val="0"/>
        </a:spcAft>
        <a:defRPr sz="3800">
          <a:solidFill>
            <a:schemeClr val="tx2"/>
          </a:solidFill>
          <a:latin typeface="Tahoma" pitchFamily="34" charset="0"/>
        </a:defRPr>
      </a:lvl8pPr>
      <a:lvl9pPr marL="1828800" algn="ctr"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fontAlgn="base">
        <a:spcBef>
          <a:spcPct val="20000"/>
        </a:spcBef>
        <a:spcAft>
          <a:spcPct val="0"/>
        </a:spcAft>
        <a:buChar char="•"/>
        <a:defRPr sz="30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7.jpeg"/><Relationship Id="rId4" Type="http://schemas.openxmlformats.org/officeDocument/2006/relationships/hyperlink" Target="http://beachsafe.org.au/surf-ed/ripcurren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3.jpg"/></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6.xml.rels><?xml version="1.0" encoding="UTF-8" standalone="yes"?>
<Relationships xmlns="http://schemas.openxmlformats.org/package/2006/relationships"><Relationship Id="rId3" Type="http://schemas.openxmlformats.org/officeDocument/2006/relationships/hyperlink" Target="http://au.china-embassy.org/"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9.jpeg"/></Relationships>
</file>

<file path=ppt/slides/_rels/slide67.xml.rels><?xml version="1.0" encoding="UTF-8" standalone="yes"?>
<Relationships xmlns="http://schemas.openxmlformats.org/package/2006/relationships"><Relationship Id="rId3" Type="http://schemas.openxmlformats.org/officeDocument/2006/relationships/hyperlink" Target="http://au.china-embassy.org/"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3" Type="http://schemas.openxmlformats.org/officeDocument/2006/relationships/hyperlink" Target="http://au.china-embassy.org/"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3" Type="http://schemas.openxmlformats.org/officeDocument/2006/relationships/hyperlink" Target="http://ocnr.mfa.gov.cn/expa/"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hyperlink" Target="http://weibo.com/aozhoufeihong"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t.qq.com/aozhoufeihong2014"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xml"/><Relationship Id="rId7" Type="http://schemas.openxmlformats.org/officeDocument/2006/relationships/image" Target="../media/image4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jpg"/><Relationship Id="rId4" Type="http://schemas.openxmlformats.org/officeDocument/2006/relationships/notesSlide" Target="../notesSlides/notesSlide71.xml"/><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a:xfrm>
            <a:off x="684213" y="1484785"/>
            <a:ext cx="7772400" cy="1944216"/>
          </a:xfrm>
        </p:spPr>
        <p:txBody>
          <a:bodyPr/>
          <a:lstStyle/>
          <a:p>
            <a:r>
              <a:rPr lang="zh-CN" altLang="en-US" sz="4000" b="1" dirty="0" smtClean="0">
                <a:solidFill>
                  <a:srgbClr val="FF0000"/>
                </a:solidFill>
                <a:latin typeface="华文行楷" pitchFamily="2" charset="-122"/>
                <a:ea typeface="华文行楷" pitchFamily="2" charset="-122"/>
              </a:rPr>
              <a:t>“领保进校园”</a:t>
            </a:r>
            <a:br>
              <a:rPr lang="zh-CN" altLang="en-US" sz="4000" b="1" dirty="0" smtClean="0">
                <a:solidFill>
                  <a:srgbClr val="FF0000"/>
                </a:solidFill>
                <a:latin typeface="华文行楷" pitchFamily="2" charset="-122"/>
                <a:ea typeface="华文行楷" pitchFamily="2" charset="-122"/>
              </a:rPr>
            </a:br>
            <a:r>
              <a:rPr lang="zh-CN" altLang="en-US" sz="4000" b="1" dirty="0" smtClean="0">
                <a:solidFill>
                  <a:srgbClr val="FF0000"/>
                </a:solidFill>
                <a:latin typeface="华文行楷" pitchFamily="2" charset="-122"/>
                <a:ea typeface="华文行楷" pitchFamily="2" charset="-122"/>
              </a:rPr>
              <a:t>安全讲座</a:t>
            </a:r>
            <a:endParaRPr lang="zh-CN" altLang="en-US" b="1" dirty="0" smtClean="0">
              <a:latin typeface="宋体" charset="-122"/>
              <a:ea typeface="宋体" charset="-122"/>
            </a:endParaRPr>
          </a:p>
        </p:txBody>
      </p:sp>
      <p:sp>
        <p:nvSpPr>
          <p:cNvPr id="3075" name="副标题 2"/>
          <p:cNvSpPr>
            <a:spLocks noGrp="1"/>
          </p:cNvSpPr>
          <p:nvPr>
            <p:ph type="subTitle" idx="1"/>
          </p:nvPr>
        </p:nvSpPr>
        <p:spPr>
          <a:xfrm>
            <a:off x="1371600" y="3886200"/>
            <a:ext cx="6400800" cy="1343025"/>
          </a:xfrm>
        </p:spPr>
        <p:txBody>
          <a:bodyPr/>
          <a:lstStyle/>
          <a:p>
            <a:pPr marL="342900" indent="-342900"/>
            <a:r>
              <a:rPr lang="zh-CN" altLang="en-US" sz="2000" b="1" dirty="0" smtClean="0">
                <a:solidFill>
                  <a:srgbClr val="0000FF"/>
                </a:solidFill>
                <a:latin typeface="楷体_GB2312" pitchFamily="49" charset="-122"/>
                <a:ea typeface="楷体_GB2312" pitchFamily="49" charset="-122"/>
              </a:rPr>
              <a:t>中华人民共和国</a:t>
            </a:r>
            <a:endParaRPr lang="en-US" altLang="zh-CN" sz="2000" b="1" dirty="0" smtClean="0">
              <a:solidFill>
                <a:srgbClr val="0000FF"/>
              </a:solidFill>
              <a:latin typeface="楷体_GB2312" pitchFamily="49" charset="-122"/>
              <a:ea typeface="楷体_GB2312" pitchFamily="49" charset="-122"/>
            </a:endParaRPr>
          </a:p>
          <a:p>
            <a:pPr marL="342900" indent="-342900"/>
            <a:r>
              <a:rPr lang="zh-CN" altLang="en-US" sz="2000" b="1" dirty="0" smtClean="0">
                <a:solidFill>
                  <a:srgbClr val="0000FF"/>
                </a:solidFill>
                <a:latin typeface="楷体_GB2312" pitchFamily="49" charset="-122"/>
                <a:ea typeface="楷体_GB2312" pitchFamily="49" charset="-122"/>
              </a:rPr>
              <a:t>驻澳大利亚大使馆</a:t>
            </a:r>
            <a:endParaRPr lang="en-US" altLang="zh-CN" sz="2000" b="1" dirty="0" smtClean="0">
              <a:solidFill>
                <a:srgbClr val="0000FF"/>
              </a:solidFill>
              <a:latin typeface="楷体_GB2312" pitchFamily="49" charset="-122"/>
              <a:ea typeface="楷体_GB2312" pitchFamily="49" charset="-122"/>
            </a:endParaRPr>
          </a:p>
          <a:p>
            <a:pPr marL="342900" indent="-342900"/>
            <a:endParaRPr lang="zh-CN" altLang="en-US" sz="2000" b="1" dirty="0" smtClean="0">
              <a:solidFill>
                <a:srgbClr val="0000FF"/>
              </a:solidFill>
              <a:latin typeface="楷体_GB2312" pitchFamily="49" charset="-122"/>
              <a:ea typeface="楷体_GB2312" pitchFamily="49" charset="-122"/>
            </a:endParaRPr>
          </a:p>
          <a:p>
            <a:pPr marL="342900" indent="-342900"/>
            <a:r>
              <a:rPr lang="en-US" altLang="zh-CN" sz="2000" b="1" dirty="0" smtClean="0">
                <a:solidFill>
                  <a:srgbClr val="0000FF"/>
                </a:solidFill>
                <a:latin typeface="楷体_GB2312" pitchFamily="49" charset="-122"/>
                <a:ea typeface="楷体_GB2312" pitchFamily="49" charset="-122"/>
              </a:rPr>
              <a:t>2014</a:t>
            </a:r>
            <a:r>
              <a:rPr lang="zh-CN" altLang="en-US" sz="2000" b="1" dirty="0" smtClean="0">
                <a:solidFill>
                  <a:srgbClr val="0000FF"/>
                </a:solidFill>
                <a:latin typeface="楷体_GB2312" pitchFamily="49" charset="-122"/>
                <a:ea typeface="楷体_GB2312" pitchFamily="49" charset="-122"/>
              </a:rPr>
              <a:t>年</a:t>
            </a:r>
            <a:r>
              <a:rPr lang="en-US" altLang="zh-CN" sz="2000" b="1" dirty="0" smtClean="0">
                <a:solidFill>
                  <a:srgbClr val="0000FF"/>
                </a:solidFill>
                <a:latin typeface="楷体_GB2312" pitchFamily="49" charset="-122"/>
                <a:ea typeface="楷体_GB2312" pitchFamily="49" charset="-122"/>
              </a:rPr>
              <a:t>09</a:t>
            </a:r>
            <a:r>
              <a:rPr lang="zh-CN" altLang="en-US" sz="2000" b="1" dirty="0" smtClean="0">
                <a:solidFill>
                  <a:srgbClr val="0000FF"/>
                </a:solidFill>
                <a:latin typeface="楷体_GB2312" pitchFamily="49" charset="-122"/>
                <a:ea typeface="楷体_GB2312" pitchFamily="49" charset="-122"/>
              </a:rPr>
              <a:t>月</a:t>
            </a:r>
            <a:endParaRPr lang="en-US" altLang="zh-CN" sz="2000" b="1" dirty="0" smtClean="0">
              <a:solidFill>
                <a:srgbClr val="0000FF"/>
              </a:solidFill>
              <a:latin typeface="楷体_GB2312" pitchFamily="49" charset="-122"/>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140968"/>
            <a:ext cx="2133600" cy="2143125"/>
          </a:xfrm>
          <a:prstGeom prst="rect">
            <a:avLst/>
          </a:prstGeom>
        </p:spPr>
      </p:pic>
      <p:sp>
        <p:nvSpPr>
          <p:cNvPr id="10242" name="标题 1"/>
          <p:cNvSpPr>
            <a:spLocks noGrp="1"/>
          </p:cNvSpPr>
          <p:nvPr>
            <p:ph type="ctrTitle"/>
          </p:nvPr>
        </p:nvSpPr>
        <p:spPr>
          <a:xfrm>
            <a:off x="685800" y="908050"/>
            <a:ext cx="7772400" cy="4897438"/>
          </a:xfrm>
        </p:spPr>
        <p:txBody>
          <a:bodyPr/>
          <a:lstStyle/>
          <a:p>
            <a:pPr algn="l"/>
            <a:r>
              <a:rPr lang="zh-CN" altLang="en-US" sz="2000" b="1" dirty="0" smtClean="0">
                <a:solidFill>
                  <a:srgbClr val="FF0000"/>
                </a:solidFill>
                <a:latin typeface="宋体" panose="02010600030101010101" pitchFamily="2" charset="-122"/>
                <a:ea typeface="宋体" panose="02010600030101010101" pitchFamily="2" charset="-122"/>
                <a:cs typeface="Times New Roman" pitchFamily="18" charset="0"/>
              </a:rPr>
              <a:t>    （五）认识</a:t>
            </a:r>
            <a:r>
              <a:rPr lang="zh-CN" altLang="en-US" sz="2000" b="1" dirty="0">
                <a:solidFill>
                  <a:srgbClr val="FF0000"/>
                </a:solidFill>
                <a:latin typeface="宋体" panose="02010600030101010101" pitchFamily="2" charset="-122"/>
                <a:ea typeface="宋体" panose="02010600030101010101" pitchFamily="2" charset="-122"/>
                <a:cs typeface="Times New Roman" pitchFamily="18" charset="0"/>
              </a:rPr>
              <a:t>误区</a:t>
            </a:r>
            <a:r>
              <a:rPr lang="en-US" altLang="zh-CN" sz="2000" b="1" dirty="0" smtClean="0">
                <a:latin typeface="黑体" pitchFamily="2" charset="-122"/>
                <a:ea typeface="黑体" pitchFamily="2" charset="-122"/>
              </a:rPr>
              <a:t/>
            </a:r>
            <a:br>
              <a:rPr lang="en-US" altLang="zh-CN" sz="2000" b="1" dirty="0" smtClean="0">
                <a:latin typeface="黑体" pitchFamily="2" charset="-122"/>
                <a:ea typeface="黑体" pitchFamily="2" charset="-122"/>
              </a:rPr>
            </a:br>
            <a:r>
              <a:rPr lang="en-US" altLang="zh-CN" sz="2000" b="1" dirty="0">
                <a:latin typeface="黑体" pitchFamily="2" charset="-122"/>
                <a:ea typeface="黑体" pitchFamily="2" charset="-122"/>
              </a:rPr>
              <a:t/>
            </a:r>
            <a:br>
              <a:rPr lang="en-US" altLang="zh-CN" sz="2000" b="1" dirty="0">
                <a:latin typeface="黑体" pitchFamily="2" charset="-122"/>
                <a:ea typeface="黑体" pitchFamily="2" charset="-122"/>
              </a:rPr>
            </a:br>
            <a:r>
              <a:rPr lang="en-US" altLang="zh-CN" sz="2000" dirty="0" smtClean="0">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en-US" sz="2000" dirty="0" smtClean="0">
                <a:solidFill>
                  <a:srgbClr val="FF0000"/>
                </a:solidFill>
                <a:latin typeface="宋体" panose="02010600030101010101" pitchFamily="2" charset="-122"/>
                <a:ea typeface="宋体" panose="02010600030101010101" pitchFamily="2" charset="-122"/>
              </a:rPr>
              <a:t>误解：</a:t>
            </a:r>
            <a:r>
              <a:rPr lang="zh-CN" altLang="en-US" sz="2000" dirty="0" smtClean="0">
                <a:solidFill>
                  <a:srgbClr val="0000FF"/>
                </a:solidFill>
                <a:latin typeface="宋体" panose="02010600030101010101" pitchFamily="2" charset="-122"/>
                <a:ea typeface="宋体" panose="02010600030101010101" pitchFamily="2" charset="-122"/>
              </a:rPr>
              <a:t>认为当地治安形式</a:t>
            </a:r>
            <a:r>
              <a:rPr lang="zh-CN" altLang="en-US" sz="2000" dirty="0">
                <a:solidFill>
                  <a:srgbClr val="0000FF"/>
                </a:solidFill>
                <a:latin typeface="宋体" panose="02010600030101010101" pitchFamily="2" charset="-122"/>
                <a:ea typeface="宋体" panose="02010600030101010101" pitchFamily="2" charset="-122"/>
              </a:rPr>
              <a:t>良好，没什么安全风险。澳大利亚路况好，车辆少，只管开就好</a:t>
            </a:r>
            <a:r>
              <a:rPr lang="zh-CN" altLang="en-US" sz="2000" dirty="0" smtClean="0">
                <a:solidFill>
                  <a:srgbClr val="0000FF"/>
                </a:solidFill>
                <a:latin typeface="宋体" panose="02010600030101010101" pitchFamily="2" charset="-122"/>
                <a:ea typeface="宋体" panose="02010600030101010101" pitchFamily="2" charset="-122"/>
              </a:rPr>
              <a:t>了或者认为车</a:t>
            </a:r>
            <a:r>
              <a:rPr lang="zh-CN" altLang="en-US" sz="2000" dirty="0">
                <a:solidFill>
                  <a:srgbClr val="0000FF"/>
                </a:solidFill>
                <a:latin typeface="宋体" panose="02010600030101010101" pitchFamily="2" charset="-122"/>
                <a:ea typeface="宋体" panose="02010600030101010101" pitchFamily="2" charset="-122"/>
              </a:rPr>
              <a:t>会让人</a:t>
            </a:r>
            <a:r>
              <a:rPr lang="zh-CN" altLang="en-US" sz="2000" dirty="0" smtClean="0">
                <a:solidFill>
                  <a:srgbClr val="0000FF"/>
                </a:solidFill>
                <a:latin typeface="宋体" panose="02010600030101010101" pitchFamily="2" charset="-122"/>
                <a:ea typeface="宋体" panose="02010600030101010101" pitchFamily="2" charset="-122"/>
              </a:rPr>
              <a:t>。</a:t>
            </a:r>
            <a:r>
              <a:rPr lang="zh-CN" altLang="en-US" sz="2000" dirty="0">
                <a:solidFill>
                  <a:srgbClr val="0000FF"/>
                </a:solidFill>
                <a:latin typeface="宋体" panose="02010600030101010101" pitchFamily="2" charset="-122"/>
                <a:ea typeface="宋体" panose="02010600030101010101" pitchFamily="2" charset="-122"/>
              </a:rPr>
              <a:t/>
            </a:r>
            <a:br>
              <a:rPr lang="zh-CN" altLang="en-US" sz="2000" dirty="0">
                <a:solidFill>
                  <a:srgbClr val="0000FF"/>
                </a:solidFill>
                <a:latin typeface="宋体" panose="02010600030101010101" pitchFamily="2" charset="-122"/>
                <a:ea typeface="宋体" panose="02010600030101010101" pitchFamily="2" charset="-122"/>
              </a:rPr>
            </a:br>
            <a:r>
              <a:rPr lang="zh-CN" altLang="en-US" sz="2000" dirty="0">
                <a:solidFill>
                  <a:srgbClr val="0000FF"/>
                </a:solidFill>
                <a:latin typeface="宋体" panose="02010600030101010101" pitchFamily="2" charset="-122"/>
                <a:ea typeface="宋体" panose="02010600030101010101" pitchFamily="2" charset="-122"/>
              </a:rPr>
              <a:t/>
            </a:r>
            <a:br>
              <a:rPr lang="zh-CN" altLang="en-US" sz="2000" dirty="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a:t>
            </a:r>
            <a:r>
              <a:rPr lang="zh-CN" altLang="en-US" sz="2000" dirty="0" smtClean="0">
                <a:solidFill>
                  <a:srgbClr val="FF0000"/>
                </a:solidFill>
                <a:latin typeface="宋体" panose="02010600030101010101" pitchFamily="2" charset="-122"/>
                <a:ea typeface="宋体" panose="02010600030101010101" pitchFamily="2" charset="-122"/>
              </a:rPr>
              <a:t>自负：</a:t>
            </a:r>
            <a:r>
              <a:rPr lang="zh-CN" altLang="en-US" sz="2000" dirty="0" smtClean="0">
                <a:solidFill>
                  <a:srgbClr val="0000FF"/>
                </a:solidFill>
                <a:latin typeface="宋体" panose="02010600030101010101" pitchFamily="2" charset="-122"/>
                <a:ea typeface="宋体" panose="02010600030101010101" pitchFamily="2" charset="-122"/>
              </a:rPr>
              <a:t>认为我</a:t>
            </a:r>
            <a:r>
              <a:rPr lang="zh-CN" altLang="en-US" sz="2000" dirty="0">
                <a:solidFill>
                  <a:srgbClr val="0000FF"/>
                </a:solidFill>
                <a:latin typeface="宋体" panose="02010600030101010101" pitchFamily="2" charset="-122"/>
                <a:ea typeface="宋体" panose="02010600030101010101" pitchFamily="2" charset="-122"/>
              </a:rPr>
              <a:t>水性好，下海戏水没有</a:t>
            </a:r>
            <a:r>
              <a:rPr lang="zh-CN" altLang="en-US" sz="2000" dirty="0" smtClean="0">
                <a:solidFill>
                  <a:srgbClr val="0000FF"/>
                </a:solidFill>
                <a:latin typeface="宋体" panose="02010600030101010101" pitchFamily="2" charset="-122"/>
                <a:ea typeface="宋体" panose="02010600030101010101" pitchFamily="2" charset="-122"/>
              </a:rPr>
              <a:t>问题；我身体很健康，</a:t>
            </a:r>
            <a:r>
              <a:rPr lang="zh-CN" altLang="en-US" sz="2000" dirty="0">
                <a:solidFill>
                  <a:srgbClr val="0000FF"/>
                </a:solidFill>
                <a:latin typeface="宋体" panose="02010600030101010101" pitchFamily="2" charset="-122"/>
                <a:ea typeface="宋体" panose="02010600030101010101" pitchFamily="2" charset="-122"/>
              </a:rPr>
              <a:t>熬一熬就过去</a:t>
            </a:r>
            <a:r>
              <a:rPr lang="zh-CN" altLang="en-US" sz="2000" dirty="0" smtClean="0">
                <a:solidFill>
                  <a:srgbClr val="0000FF"/>
                </a:solidFill>
                <a:latin typeface="宋体" panose="02010600030101010101" pitchFamily="2" charset="-122"/>
                <a:ea typeface="宋体" panose="02010600030101010101" pitchFamily="2" charset="-122"/>
              </a:rPr>
              <a:t>了；我</a:t>
            </a:r>
            <a:r>
              <a:rPr lang="zh-CN" altLang="en-US" sz="2000" dirty="0">
                <a:solidFill>
                  <a:srgbClr val="0000FF"/>
                </a:solidFill>
                <a:latin typeface="宋体" panose="02010600030101010101" pitchFamily="2" charset="-122"/>
                <a:ea typeface="宋体" panose="02010600030101010101" pitchFamily="2" charset="-122"/>
              </a:rPr>
              <a:t>成人了，该自己一人</a:t>
            </a:r>
            <a:r>
              <a:rPr lang="zh-CN" altLang="en-US" sz="2000" dirty="0" smtClean="0">
                <a:solidFill>
                  <a:srgbClr val="0000FF"/>
                </a:solidFill>
                <a:latin typeface="宋体" panose="02010600030101010101" pitchFamily="2" charset="-122"/>
                <a:ea typeface="宋体" panose="02010600030101010101" pitchFamily="2" charset="-122"/>
              </a:rPr>
              <a:t>承担</a:t>
            </a:r>
            <a:r>
              <a:rPr lang="zh-CN" altLang="en-US" sz="2000" dirty="0">
                <a:solidFill>
                  <a:srgbClr val="0000FF"/>
                </a:solidFill>
                <a:latin typeface="宋体" panose="02010600030101010101" pitchFamily="2" charset="-122"/>
                <a:ea typeface="宋体" panose="02010600030101010101" pitchFamily="2" charset="-122"/>
              </a:rPr>
              <a:t>；</a:t>
            </a:r>
            <a:r>
              <a:rPr lang="zh-CN" altLang="en-US" sz="2000" dirty="0" smtClean="0">
                <a:solidFill>
                  <a:srgbClr val="0000FF"/>
                </a:solidFill>
                <a:latin typeface="宋体" panose="02010600030101010101" pitchFamily="2" charset="-122"/>
                <a:ea typeface="宋体" panose="02010600030101010101" pitchFamily="2" charset="-122"/>
              </a:rPr>
              <a:t>只能成功不能失败。</a:t>
            </a:r>
            <a:r>
              <a:rPr lang="zh-CN" altLang="en-US" sz="2000" dirty="0">
                <a:solidFill>
                  <a:srgbClr val="0000FF"/>
                </a:solidFill>
                <a:latin typeface="宋体" panose="02010600030101010101" pitchFamily="2" charset="-122"/>
                <a:ea typeface="宋体" panose="02010600030101010101" pitchFamily="2" charset="-122"/>
              </a:rPr>
              <a:t/>
            </a:r>
            <a:br>
              <a:rPr lang="zh-CN" altLang="en-US" sz="2000" dirty="0">
                <a:solidFill>
                  <a:srgbClr val="0000FF"/>
                </a:solidFill>
                <a:latin typeface="宋体" panose="02010600030101010101" pitchFamily="2" charset="-122"/>
                <a:ea typeface="宋体" panose="02010600030101010101" pitchFamily="2" charset="-122"/>
              </a:rPr>
            </a:br>
            <a:r>
              <a:rPr lang="zh-CN" altLang="en-US" sz="2000" dirty="0">
                <a:solidFill>
                  <a:srgbClr val="0000FF"/>
                </a:solidFill>
                <a:latin typeface="宋体" panose="02010600030101010101" pitchFamily="2" charset="-122"/>
                <a:ea typeface="宋体" panose="02010600030101010101" pitchFamily="2" charset="-122"/>
              </a:rPr>
              <a:t/>
            </a:r>
            <a:br>
              <a:rPr lang="zh-CN" altLang="en-US" sz="2000" dirty="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a:t>
            </a:r>
            <a:r>
              <a:rPr lang="zh-CN" altLang="en-US" sz="2000" dirty="0" smtClean="0">
                <a:solidFill>
                  <a:srgbClr val="FF0000"/>
                </a:solidFill>
                <a:latin typeface="宋体" panose="02010600030101010101" pitchFamily="2" charset="-122"/>
                <a:ea typeface="宋体" panose="02010600030101010101" pitchFamily="2" charset="-122"/>
              </a:rPr>
              <a:t>偏信：</a:t>
            </a:r>
            <a:r>
              <a:rPr lang="zh-CN" altLang="en-US" sz="2000" dirty="0" smtClean="0">
                <a:solidFill>
                  <a:srgbClr val="0000FF"/>
                </a:solidFill>
                <a:latin typeface="宋体" panose="02010600030101010101" pitchFamily="2" charset="-122"/>
                <a:ea typeface="宋体" panose="02010600030101010101" pitchFamily="2" charset="-122"/>
              </a:rPr>
              <a:t>认为当地</a:t>
            </a:r>
            <a:r>
              <a:rPr lang="zh-CN" altLang="en-US" sz="2000" dirty="0">
                <a:solidFill>
                  <a:srgbClr val="0000FF"/>
                </a:solidFill>
                <a:latin typeface="宋体" panose="02010600030101010101" pitchFamily="2" charset="-122"/>
                <a:ea typeface="宋体" panose="02010600030101010101" pitchFamily="2" charset="-122"/>
              </a:rPr>
              <a:t>居民善良友好</a:t>
            </a:r>
            <a:r>
              <a:rPr lang="zh-CN" altLang="en-US" sz="2000" dirty="0" smtClean="0">
                <a:solidFill>
                  <a:srgbClr val="0000FF"/>
                </a:solidFill>
                <a:latin typeface="宋体" panose="02010600030101010101" pitchFamily="2" charset="-122"/>
                <a:ea typeface="宋体" panose="02010600030101010101" pitchFamily="2" charset="-122"/>
              </a:rPr>
              <a:t>，陌生人</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也</a:t>
            </a:r>
            <a:r>
              <a:rPr lang="zh-CN" altLang="en-US" sz="2000" dirty="0">
                <a:solidFill>
                  <a:srgbClr val="0000FF"/>
                </a:solidFill>
                <a:latin typeface="宋体" panose="02010600030101010101" pitchFamily="2" charset="-122"/>
                <a:ea typeface="宋体" panose="02010600030101010101" pitchFamily="2" charset="-122"/>
              </a:rPr>
              <a:t>一样</a:t>
            </a:r>
            <a:r>
              <a:rPr lang="zh-CN" altLang="en-US" sz="2000" dirty="0" smtClean="0">
                <a:solidFill>
                  <a:srgbClr val="0000FF"/>
                </a:solidFill>
                <a:latin typeface="宋体" panose="02010600030101010101" pitchFamily="2" charset="-122"/>
                <a:ea typeface="宋体" panose="02010600030101010101" pitchFamily="2" charset="-122"/>
              </a:rPr>
              <a:t>；当地居民讲</a:t>
            </a:r>
            <a:r>
              <a:rPr lang="zh-CN" altLang="en-US" sz="2000" dirty="0">
                <a:solidFill>
                  <a:srgbClr val="0000FF"/>
                </a:solidFill>
                <a:latin typeface="宋体" panose="02010600030101010101" pitchFamily="2" charset="-122"/>
                <a:ea typeface="宋体" panose="02010600030101010101" pitchFamily="2" charset="-122"/>
              </a:rPr>
              <a:t>诚信，打交道</a:t>
            </a:r>
            <a:r>
              <a:rPr lang="zh-CN" altLang="en-US" sz="2000" dirty="0" smtClean="0">
                <a:solidFill>
                  <a:srgbClr val="0000FF"/>
                </a:solidFill>
                <a:latin typeface="宋体" panose="02010600030101010101" pitchFamily="2" charset="-122"/>
                <a:ea typeface="宋体" panose="02010600030101010101" pitchFamily="2" charset="-122"/>
              </a:rPr>
              <a:t>只</a:t>
            </a:r>
            <a:r>
              <a:rPr lang="zh-CN" altLang="en-US" sz="2000" dirty="0">
                <a:solidFill>
                  <a:srgbClr val="0000FF"/>
                </a:solidFill>
                <a:latin typeface="宋体" panose="02010600030101010101" pitchFamily="2" charset="-122"/>
                <a:ea typeface="宋体" panose="02010600030101010101" pitchFamily="2" charset="-122"/>
              </a:rPr>
              <a:t>管</a:t>
            </a:r>
            <a:r>
              <a:rPr lang="zh-CN" altLang="en-US" sz="2000" dirty="0" smtClean="0">
                <a:solidFill>
                  <a:srgbClr val="0000FF"/>
                </a:solidFill>
                <a:latin typeface="宋体" panose="02010600030101010101" pitchFamily="2" charset="-122"/>
                <a:ea typeface="宋体" panose="02010600030101010101" pitchFamily="2" charset="-122"/>
              </a:rPr>
              <a:t>放心</a:t>
            </a:r>
            <a:r>
              <a:rPr lang="zh-CN" altLang="en-US" sz="2000" dirty="0">
                <a:solidFill>
                  <a:srgbClr val="0000FF"/>
                </a:solidFill>
                <a:latin typeface="宋体" panose="02010600030101010101" pitchFamily="2" charset="-122"/>
                <a:ea typeface="宋体" panose="02010600030101010101" pitchFamily="2" charset="-122"/>
              </a:rPr>
              <a:t>；</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搭车</a:t>
            </a:r>
            <a:r>
              <a:rPr lang="zh-CN" altLang="en-US" sz="2000" dirty="0">
                <a:solidFill>
                  <a:srgbClr val="0000FF"/>
                </a:solidFill>
                <a:latin typeface="宋体" panose="02010600030101010101" pitchFamily="2" charset="-122"/>
                <a:ea typeface="宋体" panose="02010600030101010101" pitchFamily="2" charset="-122"/>
              </a:rPr>
              <a:t>省钱，不会把我</a:t>
            </a:r>
            <a:r>
              <a:rPr lang="zh-CN" altLang="en-US" sz="2000" dirty="0" smtClean="0">
                <a:solidFill>
                  <a:srgbClr val="0000FF"/>
                </a:solidFill>
                <a:latin typeface="宋体" panose="02010600030101010101" pitchFamily="2" charset="-122"/>
                <a:ea typeface="宋体" panose="02010600030101010101" pitchFamily="2" charset="-122"/>
              </a:rPr>
              <a:t>怎么样。</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en-US" altLang="zh-CN" sz="2000" dirty="0">
                <a:solidFill>
                  <a:srgbClr val="0000FF"/>
                </a:solidFill>
                <a:latin typeface="宋体" panose="02010600030101010101" pitchFamily="2" charset="-122"/>
                <a:ea typeface="宋体" panose="02010600030101010101" pitchFamily="2" charset="-122"/>
              </a:rPr>
              <a:t/>
            </a:r>
            <a:br>
              <a:rPr lang="en-US" altLang="zh-CN" sz="2000" dirty="0">
                <a:solidFill>
                  <a:srgbClr val="0000FF"/>
                </a:solidFill>
                <a:latin typeface="宋体" panose="02010600030101010101" pitchFamily="2" charset="-122"/>
                <a:ea typeface="宋体" panose="02010600030101010101" pitchFamily="2" charset="-122"/>
              </a:rPr>
            </a:br>
            <a:r>
              <a:rPr lang="en-US" altLang="zh-CN"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a:t>
            </a:r>
            <a:r>
              <a:rPr lang="zh-CN" altLang="en-US" sz="2000" dirty="0" smtClean="0">
                <a:solidFill>
                  <a:srgbClr val="FF0000"/>
                </a:solidFill>
                <a:latin typeface="宋体" panose="02010600030101010101" pitchFamily="2" charset="-122"/>
                <a:ea typeface="宋体" panose="02010600030101010101" pitchFamily="2" charset="-122"/>
              </a:rPr>
              <a:t>投机：</a:t>
            </a:r>
            <a:r>
              <a:rPr lang="zh-CN" altLang="en-US" sz="2000" dirty="0" smtClean="0">
                <a:solidFill>
                  <a:srgbClr val="0000FF"/>
                </a:solidFill>
                <a:latin typeface="宋体" panose="02010600030101010101" pitchFamily="2" charset="-122"/>
                <a:ea typeface="宋体" panose="02010600030101010101" pitchFamily="2" charset="-122"/>
              </a:rPr>
              <a:t>认为澳投资</a:t>
            </a:r>
            <a:r>
              <a:rPr lang="zh-CN" altLang="en-US" sz="2000" dirty="0">
                <a:solidFill>
                  <a:srgbClr val="0000FF"/>
                </a:solidFill>
                <a:latin typeface="宋体" panose="02010600030101010101" pitchFamily="2" charset="-122"/>
                <a:ea typeface="宋体" panose="02010600030101010101" pitchFamily="2" charset="-122"/>
              </a:rPr>
              <a:t>机会多，钱好赚；</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相信“天上会掉馅饼”，高回报</a:t>
            </a:r>
            <a:r>
              <a:rPr lang="zh-CN" altLang="en-US" sz="2000" dirty="0">
                <a:solidFill>
                  <a:srgbClr val="0000FF"/>
                </a:solidFill>
                <a:latin typeface="宋体" panose="02010600030101010101" pitchFamily="2" charset="-122"/>
                <a:ea typeface="宋体" panose="02010600030101010101" pitchFamily="2" charset="-122"/>
              </a:rPr>
              <a:t>投资；在澳</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买房都会升值；涉毒等</a:t>
            </a:r>
            <a:r>
              <a:rPr lang="zh-CN" altLang="en-US" sz="2000" dirty="0">
                <a:solidFill>
                  <a:srgbClr val="0000FF"/>
                </a:solidFill>
                <a:latin typeface="宋体" panose="02010600030101010101" pitchFamily="2" charset="-122"/>
                <a:ea typeface="宋体" panose="02010600030101010101" pitchFamily="2" charset="-122"/>
              </a:rPr>
              <a:t>。</a:t>
            </a:r>
            <a:br>
              <a:rPr lang="zh-CN" altLang="en-US" sz="2000" dirty="0">
                <a:solidFill>
                  <a:srgbClr val="0000FF"/>
                </a:solidFill>
                <a:latin typeface="宋体" panose="02010600030101010101" pitchFamily="2" charset="-122"/>
                <a:ea typeface="宋体" panose="02010600030101010101" pitchFamily="2" charset="-122"/>
              </a:rPr>
            </a:br>
            <a:r>
              <a:rPr lang="zh-CN" altLang="en-US" sz="2000" dirty="0">
                <a:solidFill>
                  <a:srgbClr val="0000FF"/>
                </a:solidFill>
                <a:latin typeface="宋体" panose="02010600030101010101" pitchFamily="2" charset="-122"/>
                <a:ea typeface="宋体" panose="02010600030101010101" pitchFamily="2" charset="-122"/>
              </a:rPr>
              <a:t/>
            </a:r>
            <a:br>
              <a:rPr lang="zh-CN" altLang="en-US" sz="2000" dirty="0">
                <a:solidFill>
                  <a:srgbClr val="0000FF"/>
                </a:solidFill>
                <a:latin typeface="宋体" panose="02010600030101010101" pitchFamily="2" charset="-122"/>
                <a:ea typeface="宋体" panose="02010600030101010101" pitchFamily="2" charset="-122"/>
              </a:rPr>
            </a:br>
            <a:endParaRPr lang="zh-CN" altLang="en-US" sz="2000" dirty="0" smtClean="0">
              <a:solidFill>
                <a:srgbClr val="0000FF"/>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2786893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060848"/>
            <a:ext cx="1704975" cy="2286000"/>
          </a:xfrm>
          <a:prstGeom prst="rect">
            <a:avLst/>
          </a:prstGeom>
        </p:spPr>
      </p:pic>
      <p:sp>
        <p:nvSpPr>
          <p:cNvPr id="10242" name="标题 1"/>
          <p:cNvSpPr>
            <a:spLocks noGrp="1"/>
          </p:cNvSpPr>
          <p:nvPr>
            <p:ph type="ctrTitle"/>
          </p:nvPr>
        </p:nvSpPr>
        <p:spPr>
          <a:xfrm>
            <a:off x="685800" y="908050"/>
            <a:ext cx="7772400" cy="4897438"/>
          </a:xfrm>
        </p:spPr>
        <p:txBody>
          <a:bodyPr/>
          <a:lstStyle/>
          <a:p>
            <a:pPr algn="l"/>
            <a:r>
              <a:rPr lang="zh-CN" altLang="en-US"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en-US" sz="2000" dirty="0" smtClean="0">
                <a:solidFill>
                  <a:srgbClr val="FF0000"/>
                </a:solidFill>
                <a:latin typeface="宋体" panose="02010600030101010101" pitchFamily="2" charset="-122"/>
                <a:ea typeface="宋体" panose="02010600030101010101" pitchFamily="2" charset="-122"/>
              </a:rPr>
              <a:t>侥幸：</a:t>
            </a:r>
            <a:r>
              <a:rPr lang="zh-CN" altLang="en-US" sz="2000" dirty="0">
                <a:solidFill>
                  <a:srgbClr val="0000FF"/>
                </a:solidFill>
                <a:latin typeface="宋体" panose="02010600030101010101" pitchFamily="2" charset="-122"/>
                <a:ea typeface="宋体" panose="02010600030101010101" pitchFamily="2" charset="-122"/>
              </a:rPr>
              <a:t>在违规携带物品、酒后驾车、无照驾车</a:t>
            </a:r>
            <a:r>
              <a:rPr lang="zh-CN" altLang="en-US" sz="2000" dirty="0" smtClean="0">
                <a:solidFill>
                  <a:srgbClr val="0000FF"/>
                </a:solidFill>
                <a:latin typeface="宋体" panose="02010600030101010101" pitchFamily="2" charset="-122"/>
                <a:ea typeface="宋体" panose="02010600030101010101" pitchFamily="2" charset="-122"/>
              </a:rPr>
              <a:t>时，认为运气不会那么坏，也不会那么巧，应该</a:t>
            </a:r>
            <a:r>
              <a:rPr lang="zh-CN" altLang="en-US" sz="2000" dirty="0">
                <a:solidFill>
                  <a:srgbClr val="0000FF"/>
                </a:solidFill>
                <a:latin typeface="宋体" panose="02010600030101010101" pitchFamily="2" charset="-122"/>
                <a:ea typeface="宋体" panose="02010600030101010101" pitchFamily="2" charset="-122"/>
              </a:rPr>
              <a:t>不会被查。</a:t>
            </a:r>
            <a:r>
              <a:rPr lang="zh-CN" altLang="en-US" sz="2000" dirty="0" smtClean="0">
                <a:solidFill>
                  <a:srgbClr val="0000FF"/>
                </a:solidFill>
                <a:latin typeface="宋体" panose="02010600030101010101" pitchFamily="2" charset="-122"/>
                <a:ea typeface="宋体" panose="02010600030101010101" pitchFamily="2" charset="-122"/>
              </a:rPr>
              <a:t/>
            </a:r>
            <a:br>
              <a:rPr lang="zh-CN" altLang="en-US"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
            </a:r>
            <a:br>
              <a:rPr lang="zh-CN" altLang="en-US"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en-US" sz="2000" dirty="0" smtClean="0">
                <a:solidFill>
                  <a:srgbClr val="FF0000"/>
                </a:solidFill>
                <a:latin typeface="宋体" panose="02010600030101010101" pitchFamily="2" charset="-122"/>
                <a:ea typeface="宋体" panose="02010600030101010101" pitchFamily="2" charset="-122"/>
              </a:rPr>
              <a:t>疏忽：</a:t>
            </a:r>
            <a:r>
              <a:rPr lang="zh-CN" altLang="en-US" sz="2000" dirty="0" smtClean="0">
                <a:solidFill>
                  <a:srgbClr val="0000FF"/>
                </a:solidFill>
                <a:latin typeface="宋体" panose="02010600030101010101" pitchFamily="2" charset="-122"/>
                <a:ea typeface="宋体" panose="02010600030101010101" pitchFamily="2" charset="-122"/>
              </a:rPr>
              <a:t>认为只管学习，成绩</a:t>
            </a:r>
            <a:r>
              <a:rPr lang="zh-CN" altLang="en-US" sz="2000" dirty="0">
                <a:solidFill>
                  <a:srgbClr val="0000FF"/>
                </a:solidFill>
                <a:latin typeface="宋体" panose="02010600030101010101" pitchFamily="2" charset="-122"/>
                <a:ea typeface="宋体" panose="02010600030101010101" pitchFamily="2" charset="-122"/>
              </a:rPr>
              <a:t>好就是了</a:t>
            </a:r>
            <a:r>
              <a:rPr lang="zh-CN" altLang="en-US" sz="2000" dirty="0" smtClean="0">
                <a:solidFill>
                  <a:srgbClr val="0000FF"/>
                </a:solidFill>
                <a:latin typeface="宋体" panose="02010600030101010101" pitchFamily="2" charset="-122"/>
                <a:ea typeface="宋体" panose="02010600030101010101" pitchFamily="2" charset="-122"/>
              </a:rPr>
              <a:t>，</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其他</a:t>
            </a:r>
            <a:r>
              <a:rPr lang="zh-CN" altLang="en-US" sz="2000" dirty="0">
                <a:solidFill>
                  <a:srgbClr val="0000FF"/>
                </a:solidFill>
                <a:latin typeface="宋体" panose="02010600030101010101" pitchFamily="2" charset="-122"/>
                <a:ea typeface="宋体" panose="02010600030101010101" pitchFamily="2" charset="-122"/>
              </a:rPr>
              <a:t>无关的事情</a:t>
            </a:r>
            <a:r>
              <a:rPr lang="zh-CN" altLang="en-US" sz="2000" dirty="0" smtClean="0">
                <a:solidFill>
                  <a:srgbClr val="0000FF"/>
                </a:solidFill>
                <a:latin typeface="宋体" panose="02010600030101010101" pitchFamily="2" charset="-122"/>
                <a:ea typeface="宋体" panose="02010600030101010101" pitchFamily="2" charset="-122"/>
              </a:rPr>
              <a:t>少管；外出不会有事，因而失去</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自我</a:t>
            </a:r>
            <a:r>
              <a:rPr lang="zh-CN" altLang="en-US" sz="2000" dirty="0">
                <a:solidFill>
                  <a:srgbClr val="0000FF"/>
                </a:solidFill>
                <a:latin typeface="宋体" panose="02010600030101010101" pitchFamily="2" charset="-122"/>
                <a:ea typeface="宋体" panose="02010600030101010101" pitchFamily="2" charset="-122"/>
              </a:rPr>
              <a:t>保护能力。</a:t>
            </a:r>
            <a:r>
              <a:rPr lang="zh-CN" altLang="en-US" sz="2000" dirty="0" smtClean="0">
                <a:solidFill>
                  <a:srgbClr val="0000FF"/>
                </a:solidFill>
                <a:latin typeface="宋体" panose="02010600030101010101" pitchFamily="2" charset="-122"/>
                <a:ea typeface="宋体" panose="02010600030101010101" pitchFamily="2" charset="-122"/>
              </a:rPr>
              <a:t/>
            </a:r>
            <a:br>
              <a:rPr lang="zh-CN" altLang="en-US"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
            </a:r>
            <a:br>
              <a:rPr lang="zh-CN" altLang="en-US"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en-US" sz="2000" dirty="0" smtClean="0">
                <a:solidFill>
                  <a:srgbClr val="FF0000"/>
                </a:solidFill>
                <a:latin typeface="宋体" panose="02010600030101010101" pitchFamily="2" charset="-122"/>
                <a:ea typeface="宋体" panose="02010600030101010101" pitchFamily="2" charset="-122"/>
              </a:rPr>
              <a:t>叛逆：</a:t>
            </a:r>
            <a:r>
              <a:rPr lang="zh-CN" altLang="en-US" sz="2000" dirty="0" smtClean="0">
                <a:solidFill>
                  <a:srgbClr val="0000FF"/>
                </a:solidFill>
                <a:latin typeface="宋体" panose="02010600030101010101" pitchFamily="2" charset="-122"/>
                <a:ea typeface="宋体" panose="02010600030101010101" pitchFamily="2" charset="-122"/>
              </a:rPr>
              <a:t>认为远离</a:t>
            </a:r>
            <a:r>
              <a:rPr lang="zh-CN" altLang="en-US" sz="2000" dirty="0">
                <a:solidFill>
                  <a:srgbClr val="0000FF"/>
                </a:solidFill>
                <a:latin typeface="宋体" panose="02010600030101010101" pitchFamily="2" charset="-122"/>
                <a:ea typeface="宋体" panose="02010600030101010101" pitchFamily="2" charset="-122"/>
              </a:rPr>
              <a:t>父母，自由</a:t>
            </a:r>
            <a:r>
              <a:rPr lang="zh-CN" altLang="en-US" sz="2000" dirty="0" smtClean="0">
                <a:solidFill>
                  <a:srgbClr val="0000FF"/>
                </a:solidFill>
                <a:latin typeface="宋体" panose="02010600030101010101" pitchFamily="2" charset="-122"/>
                <a:ea typeface="宋体" panose="02010600030101010101" pitchFamily="2" charset="-122"/>
              </a:rPr>
              <a:t>了，可以自己</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做主了；不</a:t>
            </a:r>
            <a:r>
              <a:rPr lang="zh-CN" altLang="en-US" sz="2000" dirty="0">
                <a:solidFill>
                  <a:srgbClr val="0000FF"/>
                </a:solidFill>
                <a:latin typeface="宋体" panose="02010600030101010101" pitchFamily="2" charset="-122"/>
                <a:ea typeface="宋体" panose="02010600030101010101" pitchFamily="2" charset="-122"/>
              </a:rPr>
              <a:t>如实和父母沟通报告情况</a:t>
            </a:r>
            <a:r>
              <a:rPr lang="zh-CN" altLang="en-US" sz="2000" dirty="0" smtClean="0">
                <a:solidFill>
                  <a:srgbClr val="0000FF"/>
                </a:solidFill>
                <a:latin typeface="宋体" panose="02010600030101010101" pitchFamily="2" charset="-122"/>
                <a:ea typeface="宋体" panose="02010600030101010101" pitchFamily="2" charset="-122"/>
              </a:rPr>
              <a:t>，隐瞒、</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zh-CN" altLang="en-US" sz="2000" dirty="0" smtClean="0">
                <a:solidFill>
                  <a:srgbClr val="0000FF"/>
                </a:solidFill>
                <a:latin typeface="宋体" panose="02010600030101010101" pitchFamily="2" charset="-122"/>
                <a:ea typeface="宋体" panose="02010600030101010101" pitchFamily="2" charset="-122"/>
              </a:rPr>
              <a:t>欺骗，致</a:t>
            </a:r>
            <a:r>
              <a:rPr lang="zh-CN" altLang="en-US" sz="2000" dirty="0">
                <a:solidFill>
                  <a:srgbClr val="0000FF"/>
                </a:solidFill>
                <a:latin typeface="宋体" panose="02010600030101010101" pitchFamily="2" charset="-122"/>
                <a:ea typeface="宋体" panose="02010600030101010101" pitchFamily="2" charset="-122"/>
              </a:rPr>
              <a:t>谎言无法继续</a:t>
            </a:r>
            <a:r>
              <a:rPr lang="zh-CN" altLang="en-US" sz="2000" dirty="0" smtClean="0">
                <a:solidFill>
                  <a:srgbClr val="0000FF"/>
                </a:solidFill>
                <a:latin typeface="宋体" panose="02010600030101010101" pitchFamily="2" charset="-122"/>
                <a:ea typeface="宋体" panose="02010600030101010101" pitchFamily="2" charset="-122"/>
              </a:rPr>
              <a:t>。</a:t>
            </a:r>
            <a:r>
              <a:rPr lang="en-US" altLang="zh-CN" sz="2000" dirty="0" smtClean="0">
                <a:solidFill>
                  <a:srgbClr val="0000FF"/>
                </a:solidFill>
                <a:latin typeface="宋体" panose="02010600030101010101" pitchFamily="2" charset="-122"/>
                <a:ea typeface="宋体" panose="02010600030101010101" pitchFamily="2" charset="-122"/>
              </a:rPr>
              <a:t/>
            </a:r>
            <a:br>
              <a:rPr lang="en-US" altLang="zh-CN" sz="2000" dirty="0" smtClean="0">
                <a:solidFill>
                  <a:srgbClr val="0000FF"/>
                </a:solidFill>
                <a:latin typeface="宋体" panose="02010600030101010101" pitchFamily="2" charset="-122"/>
                <a:ea typeface="宋体" panose="02010600030101010101" pitchFamily="2" charset="-122"/>
              </a:rPr>
            </a:br>
            <a:r>
              <a:rPr lang="en-US" altLang="zh-CN" sz="2000" dirty="0">
                <a:solidFill>
                  <a:srgbClr val="0000FF"/>
                </a:solidFill>
                <a:latin typeface="宋体" panose="02010600030101010101" pitchFamily="2" charset="-122"/>
                <a:ea typeface="宋体" panose="02010600030101010101" pitchFamily="2" charset="-122"/>
              </a:rPr>
              <a:t/>
            </a:r>
            <a:br>
              <a:rPr lang="en-US" altLang="zh-CN" sz="2000" dirty="0">
                <a:solidFill>
                  <a:srgbClr val="0000FF"/>
                </a:solidFill>
                <a:latin typeface="宋体" panose="02010600030101010101" pitchFamily="2" charset="-122"/>
                <a:ea typeface="宋体" panose="02010600030101010101" pitchFamily="2" charset="-122"/>
              </a:rPr>
            </a:br>
            <a:r>
              <a:rPr lang="en-US" altLang="zh-CN" sz="2000" dirty="0" smtClean="0">
                <a:solidFill>
                  <a:srgbClr val="0000FF"/>
                </a:solidFill>
                <a:latin typeface="宋体" panose="02010600030101010101" pitchFamily="2" charset="-122"/>
                <a:ea typeface="宋体" panose="02010600030101010101" pitchFamily="2" charset="-122"/>
              </a:rPr>
              <a:t>   </a:t>
            </a:r>
            <a:r>
              <a:rPr lang="zh-CN" altLang="en-US" sz="2000" dirty="0" smtClean="0">
                <a:solidFill>
                  <a:srgbClr val="0000FF"/>
                </a:solidFill>
                <a:latin typeface="Times New Roman" pitchFamily="18" charset="0"/>
                <a:ea typeface="楷体_GB2312" pitchFamily="49" charset="-122"/>
                <a:cs typeface="Times New Roman" pitchFamily="18" charset="0"/>
              </a:rPr>
              <a:t>●</a:t>
            </a:r>
            <a:r>
              <a:rPr lang="zh-CN" altLang="en-US" sz="2000" dirty="0" smtClean="0">
                <a:solidFill>
                  <a:srgbClr val="FF0000"/>
                </a:solidFill>
                <a:latin typeface="宋体" panose="02010600030101010101" pitchFamily="2" charset="-122"/>
                <a:ea typeface="宋体" panose="02010600030101010101" pitchFamily="2" charset="-122"/>
              </a:rPr>
              <a:t>逃避：</a:t>
            </a:r>
            <a:r>
              <a:rPr lang="zh-CN" altLang="en-US" sz="2000" dirty="0" smtClean="0">
                <a:solidFill>
                  <a:srgbClr val="0000FF"/>
                </a:solidFill>
                <a:latin typeface="宋体" panose="02010600030101010101" pitchFamily="2" charset="-122"/>
                <a:ea typeface="宋体" panose="02010600030101010101" pitchFamily="2" charset="-122"/>
              </a:rPr>
              <a:t>遇到困难不面对，不能客观面对；只要身体健康就行而忽略心理健康，忌讳看心理医生等。</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24749826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ctrTitle"/>
          </p:nvPr>
        </p:nvSpPr>
        <p:spPr>
          <a:xfrm>
            <a:off x="683568" y="980728"/>
            <a:ext cx="7772400" cy="4897438"/>
          </a:xfrm>
        </p:spPr>
        <p:txBody>
          <a:bodyPr/>
          <a:lstStyle/>
          <a:p>
            <a:pPr algn="l"/>
            <a:r>
              <a:rPr lang="zh-CN" altLang="en-US" sz="2000" b="1" dirty="0" smtClean="0">
                <a:solidFill>
                  <a:srgbClr val="FF0000"/>
                </a:solidFill>
                <a:latin typeface="宋体" panose="02010600030101010101" pitchFamily="2" charset="-122"/>
                <a:ea typeface="宋体" panose="02010600030101010101" pitchFamily="2" charset="-122"/>
                <a:cs typeface="Times New Roman" pitchFamily="18" charset="0"/>
              </a:rPr>
              <a:t>    （六）预防重于处置</a:t>
            </a:r>
            <a:r>
              <a:rPr lang="en-US" altLang="zh-CN" sz="2000" dirty="0" smtClean="0">
                <a:latin typeface="Times New Roman" pitchFamily="18" charset="0"/>
                <a:ea typeface="楷体_GB2312" pitchFamily="49" charset="-122"/>
                <a:cs typeface="Times New Roman" pitchFamily="18" charset="0"/>
              </a:rPr>
              <a:t/>
            </a:r>
            <a:br>
              <a:rPr lang="en-US" altLang="zh-CN" sz="2000" dirty="0" smtClean="0">
                <a:latin typeface="Times New Roman" pitchFamily="18" charset="0"/>
                <a:ea typeface="楷体_GB2312" pitchFamily="49" charset="-122"/>
                <a:cs typeface="Times New Roman" pitchFamily="18" charset="0"/>
              </a:rPr>
            </a:br>
            <a:r>
              <a:rPr lang="en-US" altLang="zh-CN" sz="2000" dirty="0">
                <a:latin typeface="Times New Roman" pitchFamily="18" charset="0"/>
                <a:ea typeface="楷体_GB2312" pitchFamily="49" charset="-122"/>
                <a:cs typeface="Times New Roman" pitchFamily="18" charset="0"/>
              </a:rPr>
              <a:t/>
            </a:r>
            <a:br>
              <a:rPr lang="en-US" altLang="zh-CN" sz="2000" dirty="0">
                <a:latin typeface="Times New Roman" pitchFamily="18" charset="0"/>
                <a:ea typeface="楷体_GB2312" pitchFamily="49" charset="-122"/>
                <a:cs typeface="Times New Roman" pitchFamily="18" charset="0"/>
              </a:rPr>
            </a:br>
            <a:r>
              <a:rPr lang="en-US" altLang="zh-CN" sz="2000" dirty="0" smtClean="0">
                <a:latin typeface="Times New Roman" pitchFamily="18" charset="0"/>
                <a:ea typeface="楷体_GB2312" pitchFamily="49" charset="-122"/>
                <a:cs typeface="Times New Roman" pitchFamily="18" charset="0"/>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zh-CN" sz="2000" dirty="0" smtClean="0">
                <a:solidFill>
                  <a:srgbClr val="0000FF"/>
                </a:solidFill>
                <a:latin typeface="Times New Roman" pitchFamily="18" charset="0"/>
                <a:ea typeface="楷体_GB2312" pitchFamily="49" charset="-122"/>
                <a:cs typeface="Times New Roman" pitchFamily="18" charset="0"/>
              </a:rPr>
              <a:t>澳大利亚社会治安总体良好，但</a:t>
            </a:r>
            <a:r>
              <a:rPr lang="zh-CN" altLang="zh-CN" sz="2000" dirty="0" smtClean="0">
                <a:solidFill>
                  <a:srgbClr val="FF0000"/>
                </a:solidFill>
                <a:latin typeface="Times New Roman" pitchFamily="18" charset="0"/>
                <a:ea typeface="楷体_GB2312" pitchFamily="49" charset="-122"/>
                <a:cs typeface="Times New Roman" pitchFamily="18" charset="0"/>
              </a:rPr>
              <a:t>在其他国家的发生安全事故同样可能在澳发生。</a:t>
            </a:r>
            <a:r>
              <a:rPr lang="en-US" altLang="zh-CN" sz="2000" dirty="0" smtClean="0">
                <a:solidFill>
                  <a:srgbClr val="FF0000"/>
                </a:solidFill>
                <a:latin typeface="Times New Roman" pitchFamily="18" charset="0"/>
                <a:ea typeface="楷体_GB2312" pitchFamily="49" charset="-122"/>
                <a:cs typeface="Times New Roman" pitchFamily="18" charset="0"/>
              </a:rPr>
              <a:t/>
            </a:r>
            <a:br>
              <a:rPr lang="en-US" altLang="zh-CN" sz="2000" dirty="0" smtClean="0">
                <a:solidFill>
                  <a:srgbClr val="FF0000"/>
                </a:solidFill>
                <a:latin typeface="Times New Roman" pitchFamily="18" charset="0"/>
                <a:ea typeface="楷体_GB2312" pitchFamily="49" charset="-122"/>
                <a:cs typeface="Times New Roman" pitchFamily="18" charset="0"/>
              </a:rPr>
            </a:br>
            <a:r>
              <a:rPr lang="en-US" altLang="zh-CN" sz="2000" dirty="0" smtClean="0">
                <a:latin typeface="Times New Roman" pitchFamily="18" charset="0"/>
                <a:ea typeface="楷体_GB2312" pitchFamily="49" charset="-122"/>
                <a:cs typeface="Times New Roman" pitchFamily="18" charset="0"/>
              </a:rPr>
              <a:t/>
            </a:r>
            <a:br>
              <a:rPr lang="en-US" altLang="zh-CN" sz="2000" dirty="0" smtClean="0">
                <a:latin typeface="Times New Roman" pitchFamily="18" charset="0"/>
                <a:ea typeface="楷体_GB2312" pitchFamily="49" charset="-122"/>
                <a:cs typeface="Times New Roman" pitchFamily="18" charset="0"/>
              </a:rPr>
            </a:br>
            <a:r>
              <a:rPr lang="en-US" altLang="zh-CN" sz="2000" dirty="0" smtClean="0">
                <a:latin typeface="Times New Roman" pitchFamily="18" charset="0"/>
                <a:ea typeface="楷体_GB2312" pitchFamily="49" charset="-122"/>
                <a:cs typeface="Times New Roman" pitchFamily="18" charset="0"/>
              </a:rPr>
              <a:t>   </a:t>
            </a:r>
            <a:r>
              <a:rPr lang="en-US" altLang="zh-CN" sz="2000" dirty="0" smtClean="0">
                <a:solidFill>
                  <a:srgbClr val="0000FF"/>
                </a:solidFill>
                <a:latin typeface="Times New Roman" pitchFamily="18" charset="0"/>
                <a:ea typeface="楷体_GB2312" pitchFamily="49" charset="-122"/>
                <a:cs typeface="Times New Roman" pitchFamily="18" charset="0"/>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zh-CN" sz="2000" dirty="0" smtClean="0">
                <a:solidFill>
                  <a:srgbClr val="0000FF"/>
                </a:solidFill>
                <a:latin typeface="Times New Roman" pitchFamily="18" charset="0"/>
                <a:ea typeface="楷体_GB2312" pitchFamily="49" charset="-122"/>
                <a:cs typeface="Times New Roman" pitchFamily="18" charset="0"/>
              </a:rPr>
              <a:t>安全关系到</a:t>
            </a:r>
            <a:r>
              <a:rPr lang="zh-CN" altLang="zh-CN" sz="2000" dirty="0" smtClean="0">
                <a:solidFill>
                  <a:srgbClr val="FF0000"/>
                </a:solidFill>
                <a:latin typeface="Times New Roman" pitchFamily="18" charset="0"/>
                <a:ea typeface="楷体_GB2312" pitchFamily="49" charset="-122"/>
                <a:cs typeface="Times New Roman" pitchFamily="18" charset="0"/>
              </a:rPr>
              <a:t>自身、家人、社会。</a:t>
            </a:r>
            <a:r>
              <a:rPr lang="zh-CN" altLang="en-US" sz="2000" dirty="0" smtClean="0">
                <a:solidFill>
                  <a:srgbClr val="FF0000"/>
                </a:solidFill>
                <a:latin typeface="Times New Roman" pitchFamily="18" charset="0"/>
                <a:ea typeface="楷体_GB2312" pitchFamily="49" charset="-122"/>
                <a:cs typeface="Times New Roman" pitchFamily="18" charset="0"/>
              </a:rPr>
              <a:t>机率：</a:t>
            </a:r>
            <a:r>
              <a:rPr lang="en-US" altLang="zh-CN" sz="2000" dirty="0" smtClean="0">
                <a:solidFill>
                  <a:srgbClr val="FF0000"/>
                </a:solidFill>
                <a:latin typeface="Times New Roman" pitchFamily="18" charset="0"/>
                <a:ea typeface="楷体_GB2312" pitchFamily="49" charset="-122"/>
                <a:cs typeface="Times New Roman" pitchFamily="18" charset="0"/>
              </a:rPr>
              <a:t>1/10000=100%</a:t>
            </a:r>
            <a:r>
              <a:rPr lang="zh-CN" altLang="en-US" sz="2000" dirty="0" smtClean="0">
                <a:solidFill>
                  <a:srgbClr val="FF0000"/>
                </a:solidFill>
                <a:latin typeface="Times New Roman" pitchFamily="18" charset="0"/>
                <a:ea typeface="楷体_GB2312" pitchFamily="49" charset="-122"/>
                <a:cs typeface="Times New Roman" pitchFamily="18" charset="0"/>
              </a:rPr>
              <a:t>。距离：一步之遥。</a:t>
            </a:r>
            <a:r>
              <a:rPr lang="en-US" altLang="zh-CN" sz="2000" dirty="0" smtClean="0">
                <a:solidFill>
                  <a:srgbClr val="FF0000"/>
                </a:solidFill>
                <a:latin typeface="Times New Roman" pitchFamily="18" charset="0"/>
                <a:ea typeface="楷体_GB2312" pitchFamily="49" charset="-122"/>
                <a:cs typeface="Times New Roman" pitchFamily="18" charset="0"/>
              </a:rPr>
              <a:t/>
            </a:r>
            <a:br>
              <a:rPr lang="en-US" altLang="zh-CN" sz="2000" dirty="0" smtClean="0">
                <a:solidFill>
                  <a:srgbClr val="FF0000"/>
                </a:solidFill>
                <a:latin typeface="Times New Roman" pitchFamily="18" charset="0"/>
                <a:ea typeface="楷体_GB2312" pitchFamily="49" charset="-122"/>
                <a:cs typeface="Times New Roman" pitchFamily="18" charset="0"/>
              </a:rPr>
            </a:br>
            <a:r>
              <a:rPr lang="zh-CN" altLang="zh-CN" sz="2000" dirty="0" smtClean="0">
                <a:latin typeface="Times New Roman" pitchFamily="18" charset="0"/>
                <a:ea typeface="楷体_GB2312" pitchFamily="49" charset="-122"/>
                <a:cs typeface="Times New Roman" pitchFamily="18" charset="0"/>
              </a:rPr>
              <a:t/>
            </a:r>
            <a:br>
              <a:rPr lang="zh-CN" altLang="zh-CN" sz="2000" dirty="0" smtClean="0">
                <a:latin typeface="Times New Roman" pitchFamily="18" charset="0"/>
                <a:ea typeface="楷体_GB2312" pitchFamily="49" charset="-122"/>
                <a:cs typeface="Times New Roman" pitchFamily="18" charset="0"/>
              </a:rPr>
            </a:br>
            <a:r>
              <a:rPr lang="en-US" altLang="zh-CN" sz="2000" dirty="0" smtClean="0">
                <a:latin typeface="Times New Roman" pitchFamily="18" charset="0"/>
                <a:ea typeface="楷体_GB2312" pitchFamily="49" charset="-122"/>
                <a:cs typeface="Times New Roman" pitchFamily="18" charset="0"/>
              </a:rPr>
              <a:t>   </a:t>
            </a:r>
            <a:r>
              <a:rPr lang="en-US" altLang="zh-CN" sz="2000" dirty="0" smtClean="0">
                <a:solidFill>
                  <a:srgbClr val="0000FF"/>
                </a:solidFill>
                <a:latin typeface="Times New Roman" pitchFamily="18" charset="0"/>
                <a:ea typeface="楷体_GB2312" pitchFamily="49" charset="-122"/>
                <a:cs typeface="Times New Roman" pitchFamily="18" charset="0"/>
              </a:rPr>
              <a:t> </a:t>
            </a:r>
            <a:r>
              <a:rPr lang="zh-CN" altLang="en-US" sz="2000" dirty="0">
                <a:solidFill>
                  <a:srgbClr val="0000FF"/>
                </a:solidFill>
                <a:latin typeface="Times New Roman" pitchFamily="18" charset="0"/>
                <a:ea typeface="楷体_GB2312" pitchFamily="49" charset="-122"/>
                <a:cs typeface="Times New Roman" pitchFamily="18" charset="0"/>
              </a:rPr>
              <a:t>● </a:t>
            </a:r>
            <a:r>
              <a:rPr lang="zh-CN" altLang="en-US" sz="2000" dirty="0">
                <a:solidFill>
                  <a:srgbClr val="FF0000"/>
                </a:solidFill>
                <a:latin typeface="Times New Roman" pitchFamily="18" charset="0"/>
                <a:ea typeface="楷体_GB2312" pitchFamily="49" charset="-122"/>
                <a:cs typeface="Times New Roman" pitchFamily="18" charset="0"/>
              </a:rPr>
              <a:t>领事保护不是万能的</a:t>
            </a:r>
            <a:r>
              <a:rPr lang="zh-CN" altLang="en-US" sz="2000" dirty="0" smtClean="0">
                <a:solidFill>
                  <a:srgbClr val="FF0000"/>
                </a:solidFill>
                <a:latin typeface="Times New Roman" pitchFamily="18" charset="0"/>
                <a:ea typeface="楷体_GB2312" pitchFamily="49" charset="-122"/>
                <a:cs typeface="Times New Roman" pitchFamily="18" charset="0"/>
              </a:rPr>
              <a:t>，</a:t>
            </a:r>
            <a:r>
              <a:rPr lang="zh-CN" altLang="zh-CN" sz="2000" dirty="0" smtClean="0">
                <a:solidFill>
                  <a:srgbClr val="0000FF"/>
                </a:solidFill>
                <a:latin typeface="Times New Roman" pitchFamily="18" charset="0"/>
                <a:ea typeface="楷体_GB2312" pitchFamily="49" charset="-122"/>
                <a:cs typeface="Times New Roman" pitchFamily="18" charset="0"/>
              </a:rPr>
              <a:t>领事</a:t>
            </a:r>
            <a:r>
              <a:rPr lang="zh-CN" altLang="zh-CN" sz="2000" dirty="0">
                <a:solidFill>
                  <a:srgbClr val="0000FF"/>
                </a:solidFill>
                <a:latin typeface="Times New Roman" pitchFamily="18" charset="0"/>
                <a:ea typeface="楷体_GB2312" pitchFamily="49" charset="-122"/>
                <a:cs typeface="Times New Roman" pitchFamily="18" charset="0"/>
              </a:rPr>
              <a:t>保护</a:t>
            </a:r>
            <a:r>
              <a:rPr lang="zh-CN" altLang="zh-CN" sz="2000" dirty="0" smtClean="0">
                <a:solidFill>
                  <a:srgbClr val="0000FF"/>
                </a:solidFill>
                <a:latin typeface="Times New Roman" pitchFamily="18" charset="0"/>
                <a:ea typeface="楷体_GB2312" pitchFamily="49" charset="-122"/>
                <a:cs typeface="Times New Roman" pitchFamily="18" charset="0"/>
              </a:rPr>
              <a:t>工作</a:t>
            </a:r>
            <a:r>
              <a:rPr lang="zh-CN" altLang="en-US" sz="2000" dirty="0" smtClean="0">
                <a:solidFill>
                  <a:srgbClr val="0000FF"/>
                </a:solidFill>
                <a:latin typeface="Times New Roman" pitchFamily="18" charset="0"/>
                <a:ea typeface="楷体_GB2312" pitchFamily="49" charset="-122"/>
                <a:cs typeface="Times New Roman" pitchFamily="18" charset="0"/>
              </a:rPr>
              <a:t>做得再好也是</a:t>
            </a:r>
            <a:r>
              <a:rPr lang="zh-CN" altLang="en-US" sz="2000" dirty="0">
                <a:solidFill>
                  <a:srgbClr val="0000FF"/>
                </a:solidFill>
                <a:latin typeface="Times New Roman" pitchFamily="18" charset="0"/>
                <a:ea typeface="楷体_GB2312" pitchFamily="49" charset="-122"/>
                <a:cs typeface="Times New Roman" pitchFamily="18" charset="0"/>
              </a:rPr>
              <a:t>以</a:t>
            </a:r>
            <a:r>
              <a:rPr lang="zh-CN" altLang="zh-CN" sz="2000" dirty="0" smtClean="0">
                <a:solidFill>
                  <a:srgbClr val="0000FF"/>
                </a:solidFill>
                <a:latin typeface="Times New Roman" pitchFamily="18" charset="0"/>
                <a:ea typeface="楷体_GB2312" pitchFamily="49" charset="-122"/>
                <a:cs typeface="Times New Roman" pitchFamily="18" charset="0"/>
              </a:rPr>
              <a:t>善后</a:t>
            </a:r>
            <a:r>
              <a:rPr lang="zh-CN" altLang="en-US" sz="2000" dirty="0" smtClean="0">
                <a:solidFill>
                  <a:srgbClr val="0000FF"/>
                </a:solidFill>
                <a:latin typeface="Times New Roman" pitchFamily="18" charset="0"/>
                <a:ea typeface="楷体_GB2312" pitchFamily="49" charset="-122"/>
                <a:cs typeface="Times New Roman" pitchFamily="18" charset="0"/>
              </a:rPr>
              <a:t>为主</a:t>
            </a:r>
            <a:r>
              <a:rPr lang="zh-CN" altLang="zh-CN" sz="2000" dirty="0" smtClean="0">
                <a:solidFill>
                  <a:srgbClr val="0000FF"/>
                </a:solidFill>
                <a:latin typeface="Times New Roman" pitchFamily="18" charset="0"/>
                <a:ea typeface="楷体_GB2312" pitchFamily="49" charset="-122"/>
                <a:cs typeface="Times New Roman" pitchFamily="18" charset="0"/>
              </a:rPr>
              <a:t>。</a:t>
            </a:r>
            <a:r>
              <a:rPr lang="zh-CN" altLang="zh-CN" sz="2000" dirty="0">
                <a:solidFill>
                  <a:srgbClr val="0000FF"/>
                </a:solidFill>
                <a:latin typeface="Times New Roman" pitchFamily="18" charset="0"/>
                <a:ea typeface="楷体_GB2312" pitchFamily="49" charset="-122"/>
                <a:cs typeface="Times New Roman" pitchFamily="18" charset="0"/>
              </a:rPr>
              <a:t>预防重于处置。实践表明，很多安全是可以</a:t>
            </a:r>
            <a:r>
              <a:rPr lang="zh-CN" altLang="zh-CN" sz="2000" dirty="0">
                <a:solidFill>
                  <a:srgbClr val="FF0000"/>
                </a:solidFill>
                <a:latin typeface="Times New Roman" pitchFamily="18" charset="0"/>
                <a:ea typeface="楷体_GB2312" pitchFamily="49" charset="-122"/>
                <a:cs typeface="Times New Roman" pitchFamily="18" charset="0"/>
              </a:rPr>
              <a:t>预知、预判和预防的</a:t>
            </a:r>
            <a:r>
              <a:rPr lang="zh-CN" altLang="zh-CN" sz="2000" dirty="0">
                <a:latin typeface="Times New Roman" pitchFamily="18" charset="0"/>
                <a:ea typeface="楷体_GB2312" pitchFamily="49" charset="-122"/>
                <a:cs typeface="Times New Roman" pitchFamily="18" charset="0"/>
              </a:rPr>
              <a:t>。</a:t>
            </a:r>
            <a:r>
              <a:rPr lang="en-US" altLang="zh-CN" sz="2000" dirty="0">
                <a:latin typeface="Times New Roman" pitchFamily="18" charset="0"/>
                <a:ea typeface="楷体_GB2312" pitchFamily="49" charset="-122"/>
                <a:cs typeface="Times New Roman" pitchFamily="18" charset="0"/>
              </a:rPr>
              <a:t/>
            </a:r>
            <a:br>
              <a:rPr lang="en-US" altLang="zh-CN" sz="2000" dirty="0">
                <a:latin typeface="Times New Roman" pitchFamily="18" charset="0"/>
                <a:ea typeface="楷体_GB2312" pitchFamily="49" charset="-122"/>
                <a:cs typeface="Times New Roman" pitchFamily="18" charset="0"/>
              </a:rPr>
            </a:br>
            <a:r>
              <a:rPr lang="en-US" altLang="zh-CN" sz="2000" dirty="0" smtClean="0">
                <a:latin typeface="Times New Roman" pitchFamily="18" charset="0"/>
                <a:ea typeface="楷体_GB2312" pitchFamily="49" charset="-122"/>
                <a:cs typeface="Times New Roman" pitchFamily="18" charset="0"/>
              </a:rPr>
              <a:t/>
            </a:r>
            <a:br>
              <a:rPr lang="en-US" altLang="zh-CN" sz="2000" dirty="0" smtClean="0">
                <a:latin typeface="Times New Roman" pitchFamily="18" charset="0"/>
                <a:ea typeface="楷体_GB2312" pitchFamily="49" charset="-122"/>
                <a:cs typeface="Times New Roman" pitchFamily="18" charset="0"/>
              </a:rPr>
            </a:br>
            <a:r>
              <a:rPr lang="en-US" altLang="zh-CN" sz="2000" dirty="0">
                <a:latin typeface="Times New Roman" pitchFamily="18" charset="0"/>
                <a:ea typeface="楷体_GB2312" pitchFamily="49" charset="-122"/>
                <a:cs typeface="Times New Roman" pitchFamily="18" charset="0"/>
              </a:rPr>
              <a:t> </a:t>
            </a:r>
            <a:r>
              <a:rPr lang="en-US" altLang="zh-CN" sz="2000" dirty="0" smtClean="0">
                <a:latin typeface="Times New Roman" pitchFamily="18" charset="0"/>
                <a:ea typeface="楷体_GB2312" pitchFamily="49" charset="-122"/>
                <a:cs typeface="Times New Roman" pitchFamily="18" charset="0"/>
              </a:rPr>
              <a:t>   </a:t>
            </a:r>
            <a:r>
              <a:rPr lang="zh-CN" altLang="en-US" sz="2000" dirty="0" smtClean="0">
                <a:solidFill>
                  <a:srgbClr val="0000FF"/>
                </a:solidFill>
                <a:latin typeface="Times New Roman" pitchFamily="18" charset="0"/>
                <a:ea typeface="楷体_GB2312" pitchFamily="49" charset="-122"/>
                <a:cs typeface="Times New Roman" pitchFamily="18" charset="0"/>
              </a:rPr>
              <a:t>● </a:t>
            </a:r>
            <a:r>
              <a:rPr lang="zh-CN" altLang="en-US" sz="2000" b="1" dirty="0" smtClean="0">
                <a:solidFill>
                  <a:srgbClr val="FF0000"/>
                </a:solidFill>
                <a:latin typeface="Times New Roman" pitchFamily="18" charset="0"/>
                <a:ea typeface="楷体_GB2312" pitchFamily="49" charset="-122"/>
                <a:cs typeface="Times New Roman" pitchFamily="18" charset="0"/>
              </a:rPr>
              <a:t>任何</a:t>
            </a:r>
            <a:r>
              <a:rPr lang="zh-CN" altLang="en-US" sz="2000" b="1" dirty="0">
                <a:solidFill>
                  <a:srgbClr val="FF0000"/>
                </a:solidFill>
                <a:latin typeface="Times New Roman" pitchFamily="18" charset="0"/>
                <a:ea typeface="楷体_GB2312" pitchFamily="49" charset="-122"/>
                <a:cs typeface="Times New Roman" pitchFamily="18" charset="0"/>
              </a:rPr>
              <a:t>时候，</a:t>
            </a:r>
            <a:r>
              <a:rPr lang="zh-CN" altLang="zh-CN" sz="2000" b="1" dirty="0" smtClean="0">
                <a:solidFill>
                  <a:srgbClr val="FF0000"/>
                </a:solidFill>
                <a:latin typeface="Times New Roman" pitchFamily="18" charset="0"/>
                <a:ea typeface="楷体_GB2312" pitchFamily="49" charset="-122"/>
                <a:cs typeface="Times New Roman" pitchFamily="18" charset="0"/>
              </a:rPr>
              <a:t>请牢记</a:t>
            </a:r>
            <a:r>
              <a:rPr lang="en-US" altLang="zh-CN" sz="2000" b="1" dirty="0" smtClean="0">
                <a:solidFill>
                  <a:srgbClr val="FF0000"/>
                </a:solidFill>
                <a:latin typeface="Times New Roman" pitchFamily="18" charset="0"/>
                <a:ea typeface="楷体_GB2312" pitchFamily="49" charset="-122"/>
                <a:cs typeface="Times New Roman" pitchFamily="18" charset="0"/>
              </a:rPr>
              <a:t>­­</a:t>
            </a:r>
            <a:r>
              <a:rPr lang="zh-CN" altLang="en-US" sz="2000" b="1" dirty="0" smtClean="0">
                <a:solidFill>
                  <a:srgbClr val="FF0000"/>
                </a:solidFill>
                <a:latin typeface="Times New Roman" pitchFamily="18" charset="0"/>
                <a:ea typeface="楷体_GB2312" pitchFamily="49" charset="-122"/>
                <a:cs typeface="Times New Roman" pitchFamily="18" charset="0"/>
              </a:rPr>
              <a:t>：</a:t>
            </a:r>
            <a:r>
              <a:rPr lang="zh-CN" altLang="zh-CN" sz="2000" b="1" dirty="0" smtClean="0">
                <a:solidFill>
                  <a:srgbClr val="FF0000"/>
                </a:solidFill>
                <a:latin typeface="Times New Roman" pitchFamily="18" charset="0"/>
                <a:ea typeface="楷体_GB2312" pitchFamily="49" charset="-122"/>
                <a:cs typeface="Times New Roman" pitchFamily="18" charset="0"/>
              </a:rPr>
              <a:t>生命安全第一！</a:t>
            </a:r>
            <a:endParaRPr lang="zh-CN" altLang="en-US" sz="2000" dirty="0" smtClean="0">
              <a:latin typeface="Times New Roman" pitchFamily="18" charset="0"/>
              <a:ea typeface="楷体_GB2312" pitchFamily="49" charset="-122"/>
              <a:cs typeface="Times New Roman"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ctrTitle"/>
          </p:nvPr>
        </p:nvSpPr>
        <p:spPr>
          <a:xfrm>
            <a:off x="685800" y="908050"/>
            <a:ext cx="7772400" cy="4897438"/>
          </a:xfrm>
        </p:spPr>
        <p:txBody>
          <a:bodyPr/>
          <a:lstStyle/>
          <a:p>
            <a:r>
              <a:rPr lang="zh-CN" altLang="en-US" sz="2800" b="1" dirty="0" smtClean="0">
                <a:solidFill>
                  <a:srgbClr val="FF0000"/>
                </a:solidFill>
                <a:latin typeface="黑体" pitchFamily="2" charset="-122"/>
                <a:ea typeface="黑体" pitchFamily="2" charset="-122"/>
              </a:rPr>
              <a:t>二、旅澳安全风险</a:t>
            </a:r>
            <a:endParaRPr lang="zh-CN" altLang="en-US" b="1" dirty="0" smtClean="0">
              <a:latin typeface="黑体" pitchFamily="2" charset="-122"/>
              <a:ea typeface="黑体"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27499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268760"/>
            <a:ext cx="2781300" cy="1638300"/>
          </a:xfrm>
          <a:prstGeom prst="rect">
            <a:avLst/>
          </a:prstGeom>
        </p:spPr>
      </p:pic>
      <p:sp>
        <p:nvSpPr>
          <p:cNvPr id="11266"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a:t>
            </a:r>
            <a:r>
              <a:rPr lang="zh-CN" altLang="zh-CN" sz="2000" b="1" dirty="0" smtClean="0">
                <a:solidFill>
                  <a:srgbClr val="FF0000"/>
                </a:solidFill>
                <a:ea typeface="宋体" charset="-122"/>
              </a:rPr>
              <a:t>（一）交通事故</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交通事故是中国公民在澳常见人</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身安全事故</a:t>
            </a:r>
            <a:r>
              <a:rPr lang="zh-CN" altLang="en-US" sz="2000" dirty="0" smtClean="0">
                <a:solidFill>
                  <a:srgbClr val="0000FF"/>
                </a:solidFill>
                <a:ea typeface="宋体" charset="-122"/>
              </a:rPr>
              <a:t>。</a:t>
            </a:r>
            <a:r>
              <a:rPr lang="zh-CN" altLang="zh-CN" sz="2000" dirty="0" smtClean="0">
                <a:solidFill>
                  <a:srgbClr val="0000FF"/>
                </a:solidFill>
                <a:ea typeface="宋体" charset="-122"/>
              </a:rPr>
              <a:t>不时发生车祸致</a:t>
            </a:r>
            <a:r>
              <a:rPr lang="zh-CN" altLang="en-US" sz="2000" dirty="0" smtClean="0">
                <a:solidFill>
                  <a:srgbClr val="0000FF"/>
                </a:solidFill>
                <a:ea typeface="宋体" charset="-122"/>
              </a:rPr>
              <a:t>中国</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en-US" sz="2000" dirty="0" smtClean="0">
                <a:solidFill>
                  <a:srgbClr val="0000FF"/>
                </a:solidFill>
                <a:ea typeface="宋体" charset="-122"/>
              </a:rPr>
              <a:t>公民</a:t>
            </a:r>
            <a:r>
              <a:rPr lang="zh-CN" altLang="zh-CN" sz="2000" dirty="0" smtClean="0">
                <a:solidFill>
                  <a:srgbClr val="0000FF"/>
                </a:solidFill>
                <a:ea typeface="宋体" charset="-122"/>
              </a:rPr>
              <a:t>伤亡</a:t>
            </a:r>
            <a:r>
              <a:rPr lang="zh-CN" altLang="en-US" sz="2000" dirty="0" smtClean="0">
                <a:solidFill>
                  <a:srgbClr val="0000FF"/>
                </a:solidFill>
                <a:ea typeface="宋体" charset="-122"/>
              </a:rPr>
              <a:t>的</a:t>
            </a:r>
            <a:r>
              <a:rPr lang="zh-CN" altLang="zh-CN" sz="2000" dirty="0" smtClean="0">
                <a:solidFill>
                  <a:srgbClr val="0000FF"/>
                </a:solidFill>
                <a:ea typeface="宋体" charset="-122"/>
              </a:rPr>
              <a:t>事故。交通事故</a:t>
            </a:r>
            <a:r>
              <a:rPr lang="zh-CN" altLang="en-US" sz="2000" dirty="0" smtClean="0">
                <a:solidFill>
                  <a:srgbClr val="0000FF"/>
                </a:solidFill>
                <a:ea typeface="宋体" charset="-122"/>
              </a:rPr>
              <a:t>常见原因</a:t>
            </a:r>
            <a:r>
              <a:rPr lang="en-US" altLang="zh-CN" sz="2000" dirty="0" smtClean="0">
                <a:solidFill>
                  <a:srgbClr val="0000FF"/>
                </a:solidFill>
                <a:ea typeface="宋体" charset="-122"/>
              </a:rPr>
              <a:t>:</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超速驾驶；</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无照驾驶或持伪造驾照驾车；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醉酒驾车；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不遵守交规驾车；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行人违章过街</a:t>
            </a:r>
            <a:r>
              <a:rPr lang="zh-CN" altLang="en-US" sz="2000" dirty="0" smtClean="0">
                <a:solidFill>
                  <a:srgbClr val="0000FF"/>
                </a:solidFill>
                <a:ea typeface="宋体" charset="-122"/>
              </a:rPr>
              <a:t>（</a:t>
            </a:r>
            <a:r>
              <a:rPr lang="zh-CN" altLang="zh-CN" sz="2000" dirty="0" smtClean="0">
                <a:solidFill>
                  <a:srgbClr val="0000FF"/>
                </a:solidFill>
                <a:ea typeface="宋体" charset="-122"/>
              </a:rPr>
              <a:t>习惯右行而错看方向等</a:t>
            </a:r>
            <a:r>
              <a:rPr lang="zh-CN" altLang="en-US" sz="2000" dirty="0" smtClean="0">
                <a:solidFill>
                  <a:srgbClr val="0000FF"/>
                </a:solidFill>
                <a:ea typeface="宋体" charset="-122"/>
              </a:rPr>
              <a:t>）</a:t>
            </a:r>
            <a:r>
              <a:rPr lang="zh-CN" altLang="zh-CN" sz="2000" dirty="0" smtClean="0">
                <a:solidFill>
                  <a:srgbClr val="0000FF"/>
                </a:solidFill>
                <a:ea typeface="宋体" charset="-122"/>
              </a:rPr>
              <a:t>。</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077072"/>
            <a:ext cx="146843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1</a:t>
            </a:r>
            <a:r>
              <a:rPr lang="zh-CN" altLang="zh-CN" sz="2000" b="1" dirty="0" smtClean="0">
                <a:solidFill>
                  <a:srgbClr val="FF0000"/>
                </a:solidFill>
                <a:ea typeface="宋体" charset="-122"/>
              </a:rPr>
              <a:t>、步行</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澳交通规则是左行，初来乍到者对此尤其要时刻小心。步行外出时须随时提醒自己交规左行，并留意路上行驶的车辆（包括自行车）。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ea typeface="宋体" charset="-122"/>
              </a:rPr>
              <a:t>    </a:t>
            </a:r>
            <a:r>
              <a:rPr lang="zh-CN" altLang="zh-CN" sz="2000" dirty="0" smtClean="0">
                <a:solidFill>
                  <a:srgbClr val="FF0000"/>
                </a:solidFill>
                <a:ea typeface="宋体" charset="-122"/>
              </a:rPr>
              <a:t>请注意，中国公民在澳因忽略左行交规而导致的悲剧时常都有发生。</a:t>
            </a:r>
            <a:r>
              <a:rPr lang="en-US" altLang="zh-CN" sz="2000" dirty="0" smtClean="0">
                <a:solidFill>
                  <a:srgbClr val="FF0000"/>
                </a:solidFill>
                <a:ea typeface="宋体" charset="-122"/>
              </a:rPr>
              <a:t/>
            </a:r>
            <a:br>
              <a:rPr lang="en-US" altLang="zh-CN" sz="2000" dirty="0" smtClean="0">
                <a:solidFill>
                  <a:srgbClr val="FF0000"/>
                </a:solidFill>
                <a:ea typeface="宋体" charset="-122"/>
              </a:rPr>
            </a:br>
            <a:endParaRPr lang="zh-CN" altLang="zh-CN" sz="2000" dirty="0" smtClean="0">
              <a:solidFill>
                <a:srgbClr val="FF0000"/>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2014</a:t>
            </a:r>
            <a:r>
              <a:rPr lang="zh-CN" altLang="zh-CN" sz="2000" dirty="0" smtClean="0">
                <a:ea typeface="宋体" charset="-122"/>
              </a:rPr>
              <a:t>年初以来，悉尼公交车连续发生撞死路人事件。</a:t>
            </a:r>
            <a:r>
              <a:rPr lang="en-US" altLang="zh-CN" sz="2000" dirty="0" smtClean="0">
                <a:ea typeface="宋体" charset="-122"/>
              </a:rPr>
              <a:t>1-5</a:t>
            </a:r>
            <a:r>
              <a:rPr lang="zh-CN" altLang="zh-CN" sz="2000" dirty="0" smtClean="0">
                <a:ea typeface="宋体" charset="-122"/>
              </a:rPr>
              <a:t>月，新州一共有</a:t>
            </a:r>
            <a:r>
              <a:rPr lang="en-US" altLang="zh-CN" sz="2000" dirty="0" smtClean="0">
                <a:ea typeface="宋体" charset="-122"/>
              </a:rPr>
              <a:t>21</a:t>
            </a:r>
            <a:r>
              <a:rPr lang="zh-CN" altLang="zh-CN" sz="2000" dirty="0" smtClean="0">
                <a:ea typeface="宋体" charset="-122"/>
              </a:rPr>
              <a:t>名行人（包括骑自行车者）死亡，平均每周一起。</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ea typeface="宋体" charset="-122"/>
              </a:rPr>
              <a:t>◆</a:t>
            </a:r>
            <a:r>
              <a:rPr lang="en-US" altLang="zh-CN" sz="2000" dirty="0" smtClean="0">
                <a:ea typeface="宋体" charset="-122"/>
              </a:rPr>
              <a:t> 2014</a:t>
            </a:r>
            <a:r>
              <a:rPr lang="zh-CN" altLang="zh-CN" sz="2000" dirty="0" smtClean="0">
                <a:ea typeface="宋体" charset="-122"/>
              </a:rPr>
              <a:t>年</a:t>
            </a:r>
            <a:r>
              <a:rPr lang="en-US" altLang="zh-CN" sz="2000" dirty="0" smtClean="0">
                <a:ea typeface="宋体" charset="-122"/>
              </a:rPr>
              <a:t>1</a:t>
            </a:r>
            <a:r>
              <a:rPr lang="zh-CN" altLang="zh-CN" sz="2000" dirty="0" smtClean="0">
                <a:ea typeface="宋体" charset="-122"/>
              </a:rPr>
              <a:t>月，一名中国游客在昆士兰州</a:t>
            </a:r>
            <a:r>
              <a:rPr lang="en-US" altLang="zh-CN" sz="2000" dirty="0" err="1" smtClean="0">
                <a:ea typeface="宋体" charset="-122"/>
              </a:rPr>
              <a:t>Banderburg</a:t>
            </a:r>
            <a:r>
              <a:rPr lang="zh-CN" altLang="zh-CN" sz="2000" dirty="0" smtClean="0">
                <a:ea typeface="宋体" charset="-122"/>
              </a:rPr>
              <a:t>违规横穿马路</a:t>
            </a:r>
            <a:r>
              <a:rPr lang="zh-CN" altLang="en-US" sz="2000" dirty="0" smtClean="0">
                <a:ea typeface="宋体" charset="-122"/>
              </a:rPr>
              <a:t>，</a:t>
            </a:r>
            <a:r>
              <a:rPr lang="zh-CN" altLang="zh-CN" sz="2000" dirty="0" smtClean="0">
                <a:ea typeface="宋体" charset="-122"/>
              </a:rPr>
              <a:t>被正常行驶的车辆撞成重伤，责任自负。</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en-US" altLang="zh-CN" sz="2000" dirty="0" smtClean="0">
                <a:ea typeface="宋体" charset="-122"/>
              </a:rPr>
              <a:t>2014</a:t>
            </a:r>
            <a:r>
              <a:rPr lang="zh-CN" altLang="zh-CN" sz="2000" dirty="0" smtClean="0">
                <a:ea typeface="宋体" charset="-122"/>
              </a:rPr>
              <a:t>年</a:t>
            </a:r>
            <a:r>
              <a:rPr lang="en-US" altLang="zh-CN" sz="2000" dirty="0" smtClean="0">
                <a:ea typeface="宋体" charset="-122"/>
              </a:rPr>
              <a:t>3</a:t>
            </a:r>
            <a:r>
              <a:rPr lang="zh-CN" altLang="zh-CN" sz="2000" dirty="0" smtClean="0">
                <a:ea typeface="宋体" charset="-122"/>
              </a:rPr>
              <a:t>月，一名中国公民在新州</a:t>
            </a:r>
            <a:r>
              <a:rPr lang="en-US" altLang="zh-CN" sz="2000" dirty="0" smtClean="0">
                <a:ea typeface="宋体" charset="-122"/>
              </a:rPr>
              <a:t>Auburn</a:t>
            </a:r>
            <a:r>
              <a:rPr lang="zh-CN" altLang="zh-CN" sz="2000" dirty="0" smtClean="0">
                <a:ea typeface="宋体" charset="-122"/>
              </a:rPr>
              <a:t>市一环岛处横穿马路时发生车祸，经抢救无效死亡。</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ea typeface="宋体" charset="-122"/>
              </a:rPr>
              <a:t>◆</a:t>
            </a:r>
            <a:r>
              <a:rPr lang="en-US" altLang="zh-CN" sz="2000" dirty="0" smtClean="0">
                <a:ea typeface="宋体" charset="-122"/>
              </a:rPr>
              <a:t> 2014</a:t>
            </a:r>
            <a:r>
              <a:rPr lang="zh-CN" altLang="zh-CN" sz="2000" dirty="0" smtClean="0">
                <a:ea typeface="宋体" charset="-122"/>
              </a:rPr>
              <a:t>年</a:t>
            </a:r>
            <a:r>
              <a:rPr lang="en-US" altLang="zh-CN" sz="2000" dirty="0" smtClean="0">
                <a:ea typeface="宋体" charset="-122"/>
              </a:rPr>
              <a:t>4</a:t>
            </a:r>
            <a:r>
              <a:rPr lang="zh-CN" altLang="zh-CN" sz="2000" dirty="0" smtClean="0">
                <a:ea typeface="宋体" charset="-122"/>
              </a:rPr>
              <a:t>月，一名中国公民在布里斯班南区</a:t>
            </a:r>
            <a:r>
              <a:rPr lang="en-US" altLang="zh-CN" sz="2000" dirty="0" err="1" smtClean="0">
                <a:ea typeface="宋体" charset="-122"/>
              </a:rPr>
              <a:t>Sunnybank</a:t>
            </a:r>
            <a:r>
              <a:rPr lang="zh-CN" altLang="zh-CN" sz="2000" dirty="0" smtClean="0">
                <a:ea typeface="宋体" charset="-122"/>
              </a:rPr>
              <a:t>过马路时疑因误判车辆行驶方向而闯红灯</a:t>
            </a:r>
            <a:r>
              <a:rPr lang="zh-CN" altLang="en-US" sz="2000" dirty="0" smtClean="0">
                <a:ea typeface="宋体" charset="-122"/>
              </a:rPr>
              <a:t>被撞</a:t>
            </a:r>
            <a:r>
              <a:rPr lang="zh-CN" altLang="zh-CN" sz="2000" dirty="0" smtClean="0">
                <a:ea typeface="宋体" charset="-122"/>
              </a:rPr>
              <a:t>，经抢救无效死亡。</a:t>
            </a:r>
            <a:r>
              <a:rPr lang="zh-CN" altLang="zh-CN" sz="2800" dirty="0" smtClean="0">
                <a:ea typeface="宋体" charset="-122"/>
              </a:rPr>
              <a:t/>
            </a:r>
            <a:br>
              <a:rPr lang="zh-CN" altLang="zh-CN" sz="2800" dirty="0" smtClean="0">
                <a:ea typeface="宋体" charset="-122"/>
              </a:rPr>
            </a:br>
            <a:endParaRPr lang="zh-CN" altLang="zh-CN" sz="2800" dirty="0" smtClean="0">
              <a:solidFill>
                <a:srgbClr val="FF0000"/>
              </a:solidFill>
              <a:ea typeface="宋体" charset="-122"/>
            </a:endParaRPr>
          </a:p>
        </p:txBody>
      </p:sp>
      <p:pic>
        <p:nvPicPr>
          <p:cNvPr id="1331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981075"/>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t>
            </a:r>
            <a:r>
              <a:rPr lang="en-US" altLang="zh-CN" sz="2000" b="1" dirty="0" smtClean="0">
                <a:solidFill>
                  <a:srgbClr val="FF0000"/>
                </a:solidFill>
                <a:ea typeface="宋体" charset="-122"/>
              </a:rPr>
              <a:t>2</a:t>
            </a:r>
            <a:r>
              <a:rPr lang="zh-CN" altLang="zh-CN" sz="2000" b="1" dirty="0" smtClean="0">
                <a:solidFill>
                  <a:srgbClr val="FF0000"/>
                </a:solidFill>
                <a:ea typeface="宋体" charset="-122"/>
              </a:rPr>
              <a:t>、驾车</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澳官方统计，每年公路交通事故导致的损失多达</a:t>
            </a:r>
            <a:r>
              <a:rPr lang="en-US" altLang="zh-CN" sz="2000" dirty="0" smtClean="0">
                <a:solidFill>
                  <a:srgbClr val="0000FF"/>
                </a:solidFill>
                <a:ea typeface="宋体" charset="-122"/>
              </a:rPr>
              <a:t>270</a:t>
            </a:r>
            <a:r>
              <a:rPr lang="zh-CN" altLang="zh-CN" sz="2000" dirty="0" smtClean="0">
                <a:solidFill>
                  <a:srgbClr val="0000FF"/>
                </a:solidFill>
                <a:ea typeface="宋体" charset="-122"/>
              </a:rPr>
              <a:t>亿澳元，</a:t>
            </a:r>
            <a:r>
              <a:rPr lang="en-US" altLang="zh-CN" sz="2000" dirty="0" smtClean="0">
                <a:solidFill>
                  <a:srgbClr val="0000FF"/>
                </a:solidFill>
                <a:ea typeface="宋体" charset="-122"/>
              </a:rPr>
              <a:t>2012</a:t>
            </a:r>
            <a:r>
              <a:rPr lang="zh-CN" altLang="zh-CN" sz="2000" dirty="0" smtClean="0">
                <a:solidFill>
                  <a:srgbClr val="0000FF"/>
                </a:solidFill>
                <a:ea typeface="宋体" charset="-122"/>
              </a:rPr>
              <a:t>年公路死亡人数为</a:t>
            </a:r>
            <a:r>
              <a:rPr lang="en-US" altLang="zh-CN" sz="2000" dirty="0" smtClean="0">
                <a:solidFill>
                  <a:srgbClr val="0000FF"/>
                </a:solidFill>
                <a:ea typeface="宋体" charset="-122"/>
              </a:rPr>
              <a:t>1,307</a:t>
            </a:r>
            <a:r>
              <a:rPr lang="zh-CN" altLang="zh-CN" sz="2000" dirty="0" smtClean="0">
                <a:solidFill>
                  <a:srgbClr val="0000FF"/>
                </a:solidFill>
                <a:ea typeface="宋体" charset="-122"/>
              </a:rPr>
              <a:t>人。</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t>
            </a:r>
            <a:r>
              <a:rPr lang="zh-CN" altLang="zh-CN" sz="2000" dirty="0" smtClean="0">
                <a:solidFill>
                  <a:srgbClr val="FF0000"/>
                </a:solidFill>
                <a:ea typeface="宋体" charset="-122"/>
              </a:rPr>
              <a:t>车辆事故也是在澳中国公民最容易发生的事故之一。</a:t>
            </a:r>
            <a:r>
              <a:rPr lang="zh-CN" altLang="zh-CN" sz="2000" dirty="0" smtClean="0">
                <a:solidFill>
                  <a:srgbClr val="0000FF"/>
                </a:solidFill>
                <a:ea typeface="宋体" charset="-122"/>
              </a:rPr>
              <a:t>老司机在澳驾车要注意：澳交规和路面状况与国内不同。</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ea typeface="宋体" charset="-122"/>
              </a:rPr>
              <a:t>    </a:t>
            </a:r>
            <a:r>
              <a:rPr lang="zh-CN" altLang="zh-CN" sz="2000" dirty="0" smtClean="0">
                <a:solidFill>
                  <a:srgbClr val="FF0000"/>
                </a:solidFill>
                <a:ea typeface="宋体" charset="-122"/>
              </a:rPr>
              <a:t>新司机，特别是在澳留学生，更要注意不要超速、无证驾驶或出现其他违章驾驶情况。</a:t>
            </a:r>
            <a:br>
              <a:rPr lang="zh-CN"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endParaRPr lang="zh-CN" altLang="zh-CN" sz="2000" dirty="0" smtClean="0">
              <a:solidFill>
                <a:srgbClr val="FF0000"/>
              </a:solidFill>
              <a:ea typeface="宋体" charset="-122"/>
            </a:endParaRPr>
          </a:p>
        </p:txBody>
      </p:sp>
      <p:pic>
        <p:nvPicPr>
          <p:cNvPr id="1536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7410"/>
            <a:ext cx="3630786" cy="201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ctrTitle"/>
          </p:nvPr>
        </p:nvSpPr>
        <p:spPr>
          <a:xfrm>
            <a:off x="685800" y="908050"/>
            <a:ext cx="7772400" cy="4897438"/>
          </a:xfrm>
        </p:spPr>
        <p:txBody>
          <a:bodyPr/>
          <a:lstStyle/>
          <a:p>
            <a:pPr algn="l"/>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zh-CN" altLang="zh-CN" sz="2000" dirty="0" smtClean="0">
                <a:solidFill>
                  <a:srgbClr val="FF0000"/>
                </a:solidFill>
                <a:ea typeface="宋体" charset="-122"/>
              </a:rPr>
              <a:t>※ </a:t>
            </a:r>
            <a:r>
              <a:rPr lang="zh-CN" altLang="zh-CN" sz="2000" dirty="0" smtClean="0">
                <a:solidFill>
                  <a:srgbClr val="0000FF"/>
                </a:solidFill>
                <a:ea typeface="宋体" charset="-122"/>
              </a:rPr>
              <a:t>在澳驾车需持用当地或外国有效</a:t>
            </a:r>
            <a:r>
              <a:rPr lang="zh-CN" altLang="zh-CN" sz="2000" dirty="0" smtClean="0">
                <a:solidFill>
                  <a:srgbClr val="FF0000"/>
                </a:solidFill>
                <a:ea typeface="宋体" charset="-122"/>
              </a:rPr>
              <a:t>驾照</a:t>
            </a:r>
            <a:r>
              <a:rPr lang="zh-CN" altLang="zh-CN" sz="2000" dirty="0" smtClean="0">
                <a:solidFill>
                  <a:srgbClr val="0000FF"/>
                </a:solidFill>
                <a:ea typeface="宋体" charset="-122"/>
              </a:rPr>
              <a:t>。澳对初学驾驶者的学习、训练及考试要求十分严格，请注意遵守。</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zh-CN" altLang="zh-CN" sz="2000" dirty="0" smtClean="0">
                <a:solidFill>
                  <a:srgbClr val="0000FF"/>
                </a:solidFill>
                <a:ea typeface="宋体" charset="-122"/>
              </a:rPr>
              <a:t>随时提醒澳</a:t>
            </a:r>
            <a:r>
              <a:rPr lang="zh-CN" altLang="zh-CN" sz="2000" dirty="0" smtClean="0">
                <a:solidFill>
                  <a:srgbClr val="FF0000"/>
                </a:solidFill>
                <a:ea typeface="宋体" charset="-122"/>
              </a:rPr>
              <a:t>交规</a:t>
            </a:r>
            <a:r>
              <a:rPr lang="zh-CN" altLang="zh-CN" sz="2000" dirty="0" smtClean="0">
                <a:solidFill>
                  <a:srgbClr val="0000FF"/>
                </a:solidFill>
                <a:ea typeface="宋体" charset="-122"/>
              </a:rPr>
              <a:t>与中国不同，右舵左行</a:t>
            </a:r>
            <a:r>
              <a:rPr lang="en-US" altLang="zh-CN" sz="2000" dirty="0" smtClean="0">
                <a:solidFill>
                  <a:srgbClr val="0000FF"/>
                </a:solidFill>
                <a:ea typeface="宋体" charset="-122"/>
              </a:rPr>
              <a:t>,</a:t>
            </a:r>
            <a:r>
              <a:rPr lang="zh-CN" altLang="zh-CN" sz="2000" dirty="0" smtClean="0">
                <a:solidFill>
                  <a:srgbClr val="0000FF"/>
                </a:solidFill>
                <a:ea typeface="宋体" charset="-122"/>
              </a:rPr>
              <a:t>环岛让右。行人在人行通道上拥有绝对通行权，须停车让行人先通过。</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驾驶员和乘客（无论前后座）均须系</a:t>
            </a:r>
            <a:r>
              <a:rPr lang="zh-CN" altLang="zh-CN" sz="2000" dirty="0" smtClean="0">
                <a:solidFill>
                  <a:srgbClr val="FF0000"/>
                </a:solidFill>
                <a:ea typeface="宋体" charset="-122"/>
              </a:rPr>
              <a:t>安全带</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勿</a:t>
            </a:r>
            <a:r>
              <a:rPr lang="zh-CN" altLang="zh-CN" sz="2000" dirty="0" smtClean="0">
                <a:solidFill>
                  <a:srgbClr val="FF0000"/>
                </a:solidFill>
                <a:ea typeface="宋体" charset="-122"/>
              </a:rPr>
              <a:t>醉酒或疲劳</a:t>
            </a:r>
            <a:r>
              <a:rPr lang="zh-CN" altLang="zh-CN" sz="2000" dirty="0" smtClean="0">
                <a:solidFill>
                  <a:srgbClr val="0000FF"/>
                </a:solidFill>
                <a:ea typeface="宋体" charset="-122"/>
              </a:rPr>
              <a:t>驾驶。禁止在吸食</a:t>
            </a:r>
            <a:r>
              <a:rPr lang="zh-CN" altLang="zh-CN" sz="2000" dirty="0" smtClean="0">
                <a:solidFill>
                  <a:srgbClr val="FF0000"/>
                </a:solidFill>
                <a:ea typeface="宋体" charset="-122"/>
              </a:rPr>
              <a:t>毒品</a:t>
            </a:r>
            <a:r>
              <a:rPr lang="zh-CN" altLang="zh-CN" sz="2000" dirty="0" smtClean="0">
                <a:solidFill>
                  <a:srgbClr val="0000FF"/>
                </a:solidFill>
                <a:ea typeface="宋体" charset="-122"/>
              </a:rPr>
              <a:t>，或在服用影响判断能力的非违禁药品后驾车。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注意</a:t>
            </a:r>
            <a:r>
              <a:rPr lang="zh-CN" altLang="zh-CN" sz="2000" dirty="0" smtClean="0">
                <a:solidFill>
                  <a:srgbClr val="FF0000"/>
                </a:solidFill>
                <a:ea typeface="宋体" charset="-122"/>
              </a:rPr>
              <a:t>路况</a:t>
            </a:r>
            <a:r>
              <a:rPr lang="zh-CN" altLang="zh-CN" sz="2000" dirty="0" smtClean="0">
                <a:solidFill>
                  <a:srgbClr val="0000FF"/>
                </a:solidFill>
                <a:ea typeface="宋体" charset="-122"/>
              </a:rPr>
              <a:t>。澳路况总体较好，但行车道比中国的狭窄，部分街道、公路甚至高速公路路面状况较差。并道前要确认安全无误。路肩比较狭窄、松软。</a:t>
            </a:r>
          </a:p>
        </p:txBody>
      </p:sp>
      <p:pic>
        <p:nvPicPr>
          <p:cNvPr id="1638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764705"/>
            <a:ext cx="2085506" cy="69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ctrTitle"/>
          </p:nvPr>
        </p:nvSpPr>
        <p:spPr>
          <a:xfrm>
            <a:off x="685800" y="908050"/>
            <a:ext cx="7772400" cy="4897438"/>
          </a:xfrm>
        </p:spPr>
        <p:txBody>
          <a:bodyPr/>
          <a:lstStyle/>
          <a:p>
            <a:pPr algn="l"/>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勿</a:t>
            </a:r>
            <a:r>
              <a:rPr lang="zh-CN" altLang="zh-CN" sz="2000" dirty="0" smtClean="0">
                <a:solidFill>
                  <a:srgbClr val="FF0000"/>
                </a:solidFill>
                <a:ea typeface="宋体" charset="-122"/>
              </a:rPr>
              <a:t>超速</a:t>
            </a:r>
            <a:r>
              <a:rPr lang="zh-CN" altLang="zh-CN" sz="2000" dirty="0" smtClean="0">
                <a:solidFill>
                  <a:srgbClr val="0000FF"/>
                </a:solidFill>
                <a:ea typeface="宋体" charset="-122"/>
              </a:rPr>
              <a:t>行驶。</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在恶劣</a:t>
            </a:r>
            <a:r>
              <a:rPr lang="zh-CN" altLang="zh-CN" sz="2000" dirty="0" smtClean="0">
                <a:solidFill>
                  <a:srgbClr val="FF0000"/>
                </a:solidFill>
                <a:ea typeface="宋体" charset="-122"/>
              </a:rPr>
              <a:t>天气</a:t>
            </a:r>
            <a:r>
              <a:rPr lang="zh-CN" altLang="zh-CN" sz="2000" dirty="0" smtClean="0">
                <a:solidFill>
                  <a:srgbClr val="0000FF"/>
                </a:solidFill>
                <a:ea typeface="宋体" charset="-122"/>
              </a:rPr>
              <a:t>时不要前往偏远地区。内陆人烟稀少，城镇相距很远，供给条件不好。</a:t>
            </a:r>
            <a:r>
              <a:rPr lang="zh-CN" altLang="zh-CN" sz="2000" dirty="0">
                <a:solidFill>
                  <a:srgbClr val="FF0000"/>
                </a:solidFill>
                <a:ea typeface="宋体" charset="-122"/>
              </a:rPr>
              <a:t> </a:t>
            </a: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a:solidFill>
                  <a:srgbClr val="FF0000"/>
                </a:solidFill>
                <a:ea typeface="宋体" charset="-122"/>
              </a:rPr>
              <a:t/>
            </a:r>
            <a:br>
              <a:rPr lang="en-US" altLang="zh-CN" sz="2000" dirty="0">
                <a:solidFill>
                  <a:srgbClr val="FF0000"/>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长途驾车</a:t>
            </a:r>
            <a:r>
              <a:rPr lang="zh-CN" altLang="zh-CN" sz="2000" dirty="0" smtClean="0">
                <a:solidFill>
                  <a:srgbClr val="0000FF"/>
                </a:solidFill>
                <a:ea typeface="宋体" charset="-122"/>
              </a:rPr>
              <a:t>旅行前要维护车辆，确认车况良好，计划好路线，带足汽油、水、食品，带上手机，并把行程留一份给亲友。</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没有经过专业培训、无安全措施或专业人员陪伴，建议不要到人迹罕至的深山、戈壁（即便是国家公园）旅行。</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留意停车</a:t>
            </a:r>
            <a:r>
              <a:rPr lang="zh-CN" altLang="zh-CN" sz="2000" dirty="0" smtClean="0">
                <a:solidFill>
                  <a:srgbClr val="FF0000"/>
                </a:solidFill>
                <a:ea typeface="宋体" charset="-122"/>
              </a:rPr>
              <a:t>标识</a:t>
            </a:r>
            <a:r>
              <a:rPr lang="zh-CN" altLang="zh-CN" sz="2000" dirty="0" smtClean="0">
                <a:solidFill>
                  <a:srgbClr val="0000FF"/>
                </a:solidFill>
                <a:ea typeface="宋体" charset="-122"/>
              </a:rPr>
              <a:t>，在许可的时间停放。</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要注意避让突然出现的</a:t>
            </a:r>
            <a:r>
              <a:rPr lang="zh-CN" altLang="zh-CN" sz="2000" dirty="0" smtClean="0">
                <a:solidFill>
                  <a:srgbClr val="FF0000"/>
                </a:solidFill>
                <a:ea typeface="宋体" charset="-122"/>
              </a:rPr>
              <a:t>动物</a:t>
            </a:r>
            <a:r>
              <a:rPr lang="zh-CN" altLang="zh-CN" sz="2000" dirty="0" smtClean="0">
                <a:solidFill>
                  <a:srgbClr val="0000FF"/>
                </a:solidFill>
                <a:ea typeface="宋体" charset="-122"/>
              </a:rPr>
              <a:t>（如袋鼠）和</a:t>
            </a:r>
            <a:r>
              <a:rPr lang="zh-CN" altLang="zh-CN" sz="2000" dirty="0" smtClean="0">
                <a:solidFill>
                  <a:srgbClr val="FF0000"/>
                </a:solidFill>
                <a:ea typeface="宋体" charset="-122"/>
              </a:rPr>
              <a:t>超长车辆</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驾车时直接使用</a:t>
            </a:r>
            <a:r>
              <a:rPr lang="zh-CN" altLang="zh-CN" sz="2000" dirty="0" smtClean="0">
                <a:solidFill>
                  <a:srgbClr val="FF0000"/>
                </a:solidFill>
                <a:ea typeface="宋体" charset="-122"/>
              </a:rPr>
              <a:t>手机</a:t>
            </a:r>
            <a:r>
              <a:rPr lang="zh-CN" altLang="zh-CN" sz="2000" dirty="0" smtClean="0">
                <a:solidFill>
                  <a:srgbClr val="0000FF"/>
                </a:solidFill>
                <a:ea typeface="宋体" charset="-122"/>
              </a:rPr>
              <a:t>（拨打、接听或收发短信）违法</a:t>
            </a:r>
            <a:r>
              <a:rPr lang="zh-CN" altLang="en-US" sz="2000" dirty="0" smtClean="0">
                <a:solidFill>
                  <a:srgbClr val="0000FF"/>
                </a:solidFill>
                <a:ea typeface="宋体" charset="-122"/>
              </a:rPr>
              <a:t>。</a:t>
            </a: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684213" y="908050"/>
            <a:ext cx="7772400" cy="4897438"/>
          </a:xfrm>
        </p:spPr>
        <p:txBody>
          <a:bodyPr/>
          <a:lstStyle/>
          <a:p>
            <a:r>
              <a:rPr lang="zh-CN" altLang="en-US" sz="2800" b="1" dirty="0" smtClean="0">
                <a:solidFill>
                  <a:srgbClr val="FF0000"/>
                </a:solidFill>
                <a:latin typeface="黑体" pitchFamily="2" charset="-122"/>
                <a:ea typeface="黑体" pitchFamily="2" charset="-122"/>
              </a:rPr>
              <a:t>目 录</a:t>
            </a:r>
            <a:r>
              <a:rPr lang="en-US" altLang="zh-CN" sz="2800" b="1" dirty="0" smtClean="0">
                <a:solidFill>
                  <a:srgbClr val="FF0000"/>
                </a:solidFill>
                <a:latin typeface="黑体" pitchFamily="2" charset="-122"/>
                <a:ea typeface="黑体" pitchFamily="2" charset="-122"/>
              </a:rPr>
              <a:t/>
            </a:r>
            <a:br>
              <a:rPr lang="en-US" altLang="zh-CN" sz="2800" b="1" dirty="0" smtClean="0">
                <a:solidFill>
                  <a:srgbClr val="FF0000"/>
                </a:solidFill>
                <a:latin typeface="黑体" pitchFamily="2" charset="-122"/>
                <a:ea typeface="黑体" pitchFamily="2" charset="-122"/>
              </a:rPr>
            </a:br>
            <a:r>
              <a:rPr lang="en-US" altLang="zh-CN" sz="2800" b="1" dirty="0">
                <a:solidFill>
                  <a:srgbClr val="FF0000"/>
                </a:solidFill>
                <a:latin typeface="黑体" pitchFamily="2" charset="-122"/>
                <a:ea typeface="黑体" pitchFamily="2" charset="-122"/>
              </a:rPr>
              <a:t/>
            </a:r>
            <a:br>
              <a:rPr lang="en-US" altLang="zh-CN" sz="2800" b="1" dirty="0">
                <a:solidFill>
                  <a:srgbClr val="FF0000"/>
                </a:solidFill>
                <a:latin typeface="黑体" pitchFamily="2" charset="-122"/>
                <a:ea typeface="黑体" pitchFamily="2" charset="-122"/>
              </a:rPr>
            </a:br>
            <a:r>
              <a:rPr lang="zh-CN" altLang="en-US" sz="2800" b="1" dirty="0" smtClean="0">
                <a:solidFill>
                  <a:srgbClr val="FF0000"/>
                </a:solidFill>
                <a:latin typeface="黑体" pitchFamily="2" charset="-122"/>
                <a:ea typeface="黑体" pitchFamily="2" charset="-122"/>
              </a:rPr>
              <a:t>一、预防重于处置</a:t>
            </a:r>
            <a:r>
              <a:rPr lang="en-US" altLang="zh-CN" sz="2800" b="1" dirty="0" smtClean="0">
                <a:solidFill>
                  <a:srgbClr val="FF0000"/>
                </a:solidFill>
                <a:latin typeface="黑体" pitchFamily="2" charset="-122"/>
                <a:ea typeface="黑体" pitchFamily="2" charset="-122"/>
              </a:rPr>
              <a:t/>
            </a:r>
            <a:br>
              <a:rPr lang="en-US" altLang="zh-CN" sz="2800" b="1" dirty="0" smtClean="0">
                <a:solidFill>
                  <a:srgbClr val="FF0000"/>
                </a:solidFill>
                <a:latin typeface="黑体" pitchFamily="2" charset="-122"/>
                <a:ea typeface="黑体" pitchFamily="2" charset="-122"/>
              </a:rPr>
            </a:br>
            <a:r>
              <a:rPr lang="en-US" altLang="zh-CN" sz="2800" b="1" dirty="0" smtClean="0">
                <a:solidFill>
                  <a:srgbClr val="FF0000"/>
                </a:solidFill>
                <a:latin typeface="黑体" pitchFamily="2" charset="-122"/>
                <a:ea typeface="黑体" pitchFamily="2" charset="-122"/>
              </a:rPr>
              <a:t/>
            </a:r>
            <a:br>
              <a:rPr lang="en-US" altLang="zh-CN" sz="2800" b="1" dirty="0" smtClean="0">
                <a:solidFill>
                  <a:srgbClr val="FF0000"/>
                </a:solidFill>
                <a:latin typeface="黑体" pitchFamily="2" charset="-122"/>
                <a:ea typeface="黑体" pitchFamily="2" charset="-122"/>
              </a:rPr>
            </a:br>
            <a:r>
              <a:rPr lang="zh-CN" altLang="en-US" sz="2800" b="1" dirty="0" smtClean="0">
                <a:solidFill>
                  <a:srgbClr val="FF0000"/>
                </a:solidFill>
                <a:latin typeface="黑体" pitchFamily="2" charset="-122"/>
                <a:ea typeface="黑体" pitchFamily="2" charset="-122"/>
              </a:rPr>
              <a:t>二、旅澳安全风险</a:t>
            </a:r>
            <a:r>
              <a:rPr lang="en-US" altLang="zh-CN" sz="2800" b="1" dirty="0" smtClean="0">
                <a:solidFill>
                  <a:srgbClr val="FF0000"/>
                </a:solidFill>
                <a:latin typeface="黑体" pitchFamily="2" charset="-122"/>
                <a:ea typeface="黑体" pitchFamily="2" charset="-122"/>
              </a:rPr>
              <a:t/>
            </a:r>
            <a:br>
              <a:rPr lang="en-US" altLang="zh-CN" sz="2800" b="1" dirty="0" smtClean="0">
                <a:solidFill>
                  <a:srgbClr val="FF0000"/>
                </a:solidFill>
                <a:latin typeface="黑体" pitchFamily="2" charset="-122"/>
                <a:ea typeface="黑体" pitchFamily="2" charset="-122"/>
              </a:rPr>
            </a:br>
            <a:r>
              <a:rPr lang="en-US" altLang="zh-CN" sz="2800" b="1" dirty="0" smtClean="0">
                <a:solidFill>
                  <a:srgbClr val="FF0000"/>
                </a:solidFill>
                <a:latin typeface="黑体" pitchFamily="2" charset="-122"/>
                <a:ea typeface="黑体" pitchFamily="2" charset="-122"/>
              </a:rPr>
              <a:t/>
            </a:r>
            <a:br>
              <a:rPr lang="en-US" altLang="zh-CN" sz="2800" b="1" dirty="0" smtClean="0">
                <a:solidFill>
                  <a:srgbClr val="FF0000"/>
                </a:solidFill>
                <a:latin typeface="黑体" pitchFamily="2" charset="-122"/>
                <a:ea typeface="黑体" pitchFamily="2" charset="-122"/>
              </a:rPr>
            </a:br>
            <a:r>
              <a:rPr lang="zh-CN" altLang="en-US" sz="2800" b="1" dirty="0" smtClean="0">
                <a:solidFill>
                  <a:srgbClr val="FF0000"/>
                </a:solidFill>
                <a:latin typeface="黑体" pitchFamily="2" charset="-122"/>
                <a:ea typeface="黑体" pitchFamily="2" charset="-122"/>
              </a:rPr>
              <a:t>三、如何寻求帮助</a:t>
            </a:r>
            <a:endParaRPr lang="zh-CN" altLang="en-US" dirty="0" smtClean="0">
              <a:latin typeface="黑体" pitchFamily="2" charset="-122"/>
              <a:ea typeface="黑体"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202907629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en-US" altLang="zh-CN" sz="2000" dirty="0" smtClean="0">
                <a:ea typeface="宋体" charset="-122"/>
              </a:rPr>
              <a:t>2012</a:t>
            </a:r>
            <a:r>
              <a:rPr lang="zh-CN" altLang="zh-CN" sz="2000" dirty="0" smtClean="0">
                <a:ea typeface="宋体" charset="-122"/>
              </a:rPr>
              <a:t>年</a:t>
            </a:r>
            <a:r>
              <a:rPr lang="en-US" altLang="zh-CN" sz="2000" dirty="0" smtClean="0">
                <a:ea typeface="宋体" charset="-122"/>
              </a:rPr>
              <a:t>3</a:t>
            </a:r>
            <a:r>
              <a:rPr lang="zh-CN" altLang="zh-CN" sz="2000" dirty="0" smtClean="0">
                <a:ea typeface="宋体" charset="-122"/>
              </a:rPr>
              <a:t>月，</a:t>
            </a:r>
            <a:r>
              <a:rPr lang="en-US" altLang="zh-CN" sz="2000" dirty="0" smtClean="0">
                <a:ea typeface="宋体" charset="-122"/>
              </a:rPr>
              <a:t>3</a:t>
            </a:r>
            <a:r>
              <a:rPr lang="zh-CN" altLang="zh-CN" sz="2000" dirty="0" smtClean="0">
                <a:ea typeface="宋体" charset="-122"/>
              </a:rPr>
              <a:t>名中国留学生驾驶的汽车在堪培拉和新州之间的金斯高速公路上因超速行驶而发生侧翻，撞击路边大树，致前排</a:t>
            </a:r>
            <a:r>
              <a:rPr lang="en-US" altLang="zh-CN" sz="2000" dirty="0" smtClean="0">
                <a:ea typeface="宋体" charset="-122"/>
              </a:rPr>
              <a:t>2</a:t>
            </a:r>
            <a:r>
              <a:rPr lang="zh-CN" altLang="zh-CN" sz="2000" dirty="0" smtClean="0">
                <a:ea typeface="宋体" charset="-122"/>
              </a:rPr>
              <a:t>名留学生遇难。</a:t>
            </a:r>
            <a:br>
              <a:rPr lang="zh-CN" altLang="zh-CN" sz="2000" dirty="0" smtClean="0">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en-US" altLang="zh-CN" sz="2000" dirty="0" smtClean="0">
                <a:ea typeface="宋体" charset="-122"/>
              </a:rPr>
              <a:t>2012</a:t>
            </a:r>
            <a:r>
              <a:rPr lang="zh-CN" altLang="zh-CN" sz="2000" dirty="0" smtClean="0">
                <a:ea typeface="宋体" charset="-122"/>
              </a:rPr>
              <a:t>年</a:t>
            </a:r>
            <a:r>
              <a:rPr lang="en-US" altLang="zh-CN" sz="2000" dirty="0" smtClean="0">
                <a:ea typeface="宋体" charset="-122"/>
              </a:rPr>
              <a:t>4</a:t>
            </a:r>
            <a:r>
              <a:rPr lang="zh-CN" altLang="zh-CN" sz="2000" dirty="0" smtClean="0">
                <a:ea typeface="宋体" charset="-122"/>
              </a:rPr>
              <a:t>月，在北领地芬克峡谷国家公园，一名中国公民开车进入沙漠，因事发地没有手机信号而被困</a:t>
            </a:r>
            <a:r>
              <a:rPr lang="en-US" altLang="zh-CN" sz="2000" dirty="0" smtClean="0">
                <a:ea typeface="宋体" charset="-122"/>
              </a:rPr>
              <a:t>2</a:t>
            </a:r>
            <a:r>
              <a:rPr lang="zh-CN" altLang="zh-CN" sz="2000" dirty="0" smtClean="0">
                <a:ea typeface="宋体" charset="-122"/>
              </a:rPr>
              <a:t>日。</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t>
            </a:r>
            <a:r>
              <a:rPr lang="en-US" altLang="zh-CN" sz="2000" dirty="0" smtClean="0">
                <a:ea typeface="宋体" charset="-122"/>
              </a:rPr>
              <a:t>2013</a:t>
            </a:r>
            <a:r>
              <a:rPr lang="zh-CN" altLang="zh-CN" sz="2000" dirty="0" smtClean="0">
                <a:ea typeface="宋体" charset="-122"/>
              </a:rPr>
              <a:t>年</a:t>
            </a:r>
            <a:r>
              <a:rPr lang="en-US" altLang="zh-CN" sz="2000" dirty="0" smtClean="0">
                <a:ea typeface="宋体" charset="-122"/>
              </a:rPr>
              <a:t>6</a:t>
            </a:r>
            <a:r>
              <a:rPr lang="zh-CN" altLang="zh-CN" sz="2000" dirty="0" smtClean="0">
                <a:ea typeface="宋体" charset="-122"/>
              </a:rPr>
              <a:t>月，一名中国留学生与同伴在假期与朋友驾车出游时，被马路另一侧迎面而行的大货车货厢翻压，不幸死亡。</a:t>
            </a:r>
            <a:br>
              <a:rPr lang="zh-CN" altLang="zh-CN" sz="2000" dirty="0" smtClean="0">
                <a:ea typeface="宋体" charset="-122"/>
              </a:rPr>
            </a:br>
            <a:r>
              <a:rPr lang="zh-CN" altLang="zh-CN" sz="2000" dirty="0" smtClean="0">
                <a:ea typeface="宋体" charset="-122"/>
              </a:rPr>
              <a:t>◆ </a:t>
            </a:r>
            <a:r>
              <a:rPr lang="en-US" altLang="zh-CN" sz="2000" dirty="0" smtClean="0">
                <a:ea typeface="宋体" charset="-122"/>
              </a:rPr>
              <a:t>2014</a:t>
            </a:r>
            <a:r>
              <a:rPr lang="zh-CN" altLang="zh-CN" sz="2000" dirty="0" smtClean="0">
                <a:ea typeface="宋体" charset="-122"/>
              </a:rPr>
              <a:t>年</a:t>
            </a:r>
            <a:r>
              <a:rPr lang="en-US" altLang="zh-CN" sz="2000" dirty="0" smtClean="0">
                <a:ea typeface="宋体" charset="-122"/>
              </a:rPr>
              <a:t>2</a:t>
            </a:r>
            <a:r>
              <a:rPr lang="zh-CN" altLang="zh-CN" sz="2000" dirty="0" smtClean="0">
                <a:ea typeface="宋体" charset="-122"/>
              </a:rPr>
              <a:t>月，三名中国公民在新州</a:t>
            </a:r>
            <a:r>
              <a:rPr lang="en-US" altLang="zh-CN" sz="2000" dirty="0" smtClean="0">
                <a:ea typeface="宋体" charset="-122"/>
              </a:rPr>
              <a:t>Hay</a:t>
            </a:r>
            <a:r>
              <a:rPr lang="zh-CN" altLang="zh-CN" sz="2000" dirty="0" smtClean="0">
                <a:ea typeface="宋体" charset="-122"/>
              </a:rPr>
              <a:t>市附近驾车行驶时车辆失控，撞上迎面驶来的集装箱卡车，造成一人死亡，两人重伤。</a:t>
            </a:r>
            <a:br>
              <a:rPr lang="zh-CN" altLang="zh-CN" sz="2000" dirty="0" smtClean="0">
                <a:ea typeface="宋体" charset="-122"/>
              </a:rPr>
            </a:br>
            <a:r>
              <a:rPr lang="zh-CN" altLang="zh-CN" sz="2000" dirty="0" smtClean="0">
                <a:ea typeface="宋体" charset="-122"/>
              </a:rPr>
              <a:t>◆ </a:t>
            </a:r>
            <a:r>
              <a:rPr lang="en-US" altLang="zh-CN" sz="2000" dirty="0" smtClean="0">
                <a:ea typeface="宋体" charset="-122"/>
              </a:rPr>
              <a:t>2014</a:t>
            </a:r>
            <a:r>
              <a:rPr lang="zh-CN" altLang="zh-CN" sz="2000" dirty="0" smtClean="0">
                <a:ea typeface="宋体" charset="-122"/>
              </a:rPr>
              <a:t>年</a:t>
            </a:r>
            <a:r>
              <a:rPr lang="en-US" altLang="zh-CN" sz="2000" dirty="0" smtClean="0">
                <a:ea typeface="宋体" charset="-122"/>
              </a:rPr>
              <a:t>3</a:t>
            </a:r>
            <a:r>
              <a:rPr lang="zh-CN" altLang="zh-CN" sz="2000" dirty="0" smtClean="0">
                <a:ea typeface="宋体" charset="-122"/>
              </a:rPr>
              <a:t>月，三名到西澳旅游的中国公民租车夜里在珀斯北部地区高速路行驶过程中，车辆因爆胎发生侧翻，驾驶员系了安全带而无大碍，后排两人未系安全带受重伤。</a:t>
            </a:r>
            <a:br>
              <a:rPr lang="zh-CN" altLang="zh-CN" sz="2000" dirty="0" smtClean="0">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en-US" altLang="zh-CN" sz="2000" dirty="0" smtClean="0">
                <a:ea typeface="宋体" charset="-122"/>
              </a:rPr>
              <a:t>2014</a:t>
            </a:r>
            <a:r>
              <a:rPr lang="zh-CN" altLang="zh-CN" sz="2000" dirty="0" smtClean="0">
                <a:ea typeface="宋体" charset="-122"/>
              </a:rPr>
              <a:t>年</a:t>
            </a:r>
            <a:r>
              <a:rPr lang="en-US" altLang="zh-CN" sz="2000" dirty="0" smtClean="0">
                <a:ea typeface="宋体" charset="-122"/>
              </a:rPr>
              <a:t>4</a:t>
            </a:r>
            <a:r>
              <a:rPr lang="zh-CN" altLang="zh-CN" sz="2000" dirty="0" smtClean="0">
                <a:ea typeface="宋体" charset="-122"/>
              </a:rPr>
              <a:t>月，一名中国留学生在维州高速路上以</a:t>
            </a:r>
            <a:r>
              <a:rPr lang="en-US" altLang="zh-CN" sz="2000" dirty="0" smtClean="0">
                <a:ea typeface="宋体" charset="-122"/>
              </a:rPr>
              <a:t>150</a:t>
            </a:r>
            <a:r>
              <a:rPr lang="zh-CN" altLang="zh-CN" sz="2000" dirty="0" smtClean="0">
                <a:ea typeface="宋体" charset="-122"/>
              </a:rPr>
              <a:t>公里速度超速行驶而面临多项指控。</a:t>
            </a:r>
            <a:br>
              <a:rPr lang="zh-CN" altLang="zh-CN" sz="2000" dirty="0" smtClean="0">
                <a:ea typeface="宋体" charset="-122"/>
              </a:rPr>
            </a:br>
            <a:r>
              <a:rPr lang="zh-CN" altLang="zh-CN" sz="2800" dirty="0" smtClean="0">
                <a:ea typeface="宋体" charset="-122"/>
              </a:rPr>
              <a:t/>
            </a:r>
            <a:br>
              <a:rPr lang="zh-CN" altLang="zh-CN" sz="2800" dirty="0" smtClean="0">
                <a:ea typeface="宋体" charset="-122"/>
              </a:rPr>
            </a:br>
            <a:endParaRPr lang="zh-CN" altLang="zh-CN" sz="2800" dirty="0" smtClean="0">
              <a:solidFill>
                <a:srgbClr val="FF0000"/>
              </a:solidFill>
              <a:ea typeface="宋体" charset="-122"/>
            </a:endParaRPr>
          </a:p>
        </p:txBody>
      </p:sp>
      <p:pic>
        <p:nvPicPr>
          <p:cNvPr id="1843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6921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二</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涉水</a:t>
            </a:r>
            <a:r>
              <a:rPr lang="zh-CN" altLang="zh-CN" sz="2000" b="1" dirty="0" smtClean="0">
                <a:solidFill>
                  <a:srgbClr val="FF0000"/>
                </a:solidFill>
                <a:ea typeface="宋体" charset="-122"/>
              </a:rPr>
              <a:t>事故</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澳海岸线长，水上运动盛行，但各地海域的</a:t>
            </a:r>
            <a:r>
              <a:rPr lang="zh-CN" altLang="zh-CN" sz="2000" dirty="0" smtClean="0">
                <a:solidFill>
                  <a:srgbClr val="FF0000"/>
                </a:solidFill>
                <a:ea typeface="宋体" charset="-122"/>
              </a:rPr>
              <a:t>地形、洋流、气候</a:t>
            </a:r>
            <a:r>
              <a:rPr lang="zh-CN" altLang="zh-CN" sz="2000" dirty="0" smtClean="0">
                <a:solidFill>
                  <a:srgbClr val="0000FF"/>
                </a:solidFill>
                <a:ea typeface="宋体" charset="-122"/>
              </a:rPr>
              <a:t>等情况复杂，中国公民在澳海域游泳或从事其他水上运动而死亡的事故时有发生，需特别注意安全。</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涉水事故发生在海上、游泳池、河湖水域，主要原因</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ea typeface="宋体" charset="-122"/>
              </a:rPr>
              <a:t>    </a:t>
            </a:r>
            <a:endParaRPr lang="zh-CN" altLang="zh-CN" sz="2000" dirty="0" smtClean="0">
              <a:ea typeface="宋体" charset="-122"/>
            </a:endParaRPr>
          </a:p>
        </p:txBody>
      </p:sp>
      <p:pic>
        <p:nvPicPr>
          <p:cNvPr id="2048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16338"/>
            <a:ext cx="26193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ctrTitle"/>
          </p:nvPr>
        </p:nvSpPr>
        <p:spPr>
          <a:xfrm>
            <a:off x="685800" y="908050"/>
            <a:ext cx="7772400" cy="4897438"/>
          </a:xfrm>
        </p:spPr>
        <p:txBody>
          <a:bodyPr/>
          <a:lstStyle/>
          <a:p>
            <a:pPr algn="l"/>
            <a:r>
              <a:rPr lang="zh-CN" altLang="en-US" sz="2000" dirty="0" smtClean="0">
                <a:solidFill>
                  <a:srgbClr val="0000FF"/>
                </a:solidFill>
                <a:ea typeface="宋体" charset="-122"/>
              </a:rPr>
              <a:t>    ● </a:t>
            </a:r>
            <a:r>
              <a:rPr lang="zh-CN" altLang="zh-CN" sz="2000" dirty="0" smtClean="0">
                <a:solidFill>
                  <a:srgbClr val="0000FF"/>
                </a:solidFill>
                <a:ea typeface="宋体" charset="-122"/>
              </a:rPr>
              <a:t>不习水性</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在危险水域活动</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从事岩钓等危险活动</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未采取必要安全措施</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自身健康不佳</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 </a:t>
            </a:r>
            <a:r>
              <a:rPr lang="zh-CN" altLang="zh-CN" sz="2000" dirty="0" smtClean="0">
                <a:solidFill>
                  <a:srgbClr val="0000FF"/>
                </a:solidFill>
                <a:ea typeface="宋体" charset="-122"/>
              </a:rPr>
              <a:t>动物（如鲨鱼、鳄鱼、箱型水母）攻击等。</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268760"/>
            <a:ext cx="3162672" cy="228814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89040"/>
            <a:ext cx="3133812" cy="2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标题 1"/>
          <p:cNvSpPr>
            <a:spLocks noGrp="1"/>
          </p:cNvSpPr>
          <p:nvPr>
            <p:ph type="ctrTitle"/>
          </p:nvPr>
        </p:nvSpPr>
        <p:spPr>
          <a:xfrm>
            <a:off x="509476" y="1116878"/>
            <a:ext cx="7772400" cy="4897438"/>
          </a:xfrm>
        </p:spPr>
        <p:txBody>
          <a:bodyPr/>
          <a:lstStyle/>
          <a:p>
            <a:pPr algn="l"/>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只在指定时段和有救生员</a:t>
            </a:r>
            <a:r>
              <a:rPr lang="zh-CN" altLang="zh-CN" sz="2000" dirty="0" smtClean="0">
                <a:solidFill>
                  <a:srgbClr val="FF0000"/>
                </a:solidFill>
                <a:ea typeface="宋体" charset="-122"/>
              </a:rPr>
              <a:t>值守的</a:t>
            </a:r>
            <a:r>
              <a:rPr lang="zh-CN" altLang="en-US" sz="2000" dirty="0" smtClean="0">
                <a:solidFill>
                  <a:srgbClr val="FF0000"/>
                </a:solidFill>
                <a:ea typeface="宋体" charset="-122"/>
              </a:rPr>
              <a:t>红黄双色旗帜之</a:t>
            </a:r>
            <a:r>
              <a:rPr lang="zh-CN" altLang="zh-CN" sz="2000" dirty="0" smtClean="0">
                <a:solidFill>
                  <a:srgbClr val="FF0000"/>
                </a:solidFill>
                <a:ea typeface="宋体" charset="-122"/>
              </a:rPr>
              <a:t>间的海域</a:t>
            </a:r>
            <a:r>
              <a:rPr lang="zh-CN" altLang="zh-CN" sz="2000" dirty="0" smtClean="0">
                <a:solidFill>
                  <a:srgbClr val="0000FF"/>
                </a:solidFill>
                <a:ea typeface="宋体" charset="-122"/>
              </a:rPr>
              <a:t>活动。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注意并遵守现场公告栏上发布的</a:t>
            </a:r>
            <a:r>
              <a:rPr lang="zh-CN" altLang="zh-CN" sz="2000" dirty="0" smtClean="0">
                <a:solidFill>
                  <a:srgbClr val="FF0000"/>
                </a:solidFill>
                <a:ea typeface="宋体" charset="-122"/>
              </a:rPr>
              <a:t>提示信息</a:t>
            </a:r>
            <a:r>
              <a:rPr lang="zh-CN" altLang="en-US" sz="2000" dirty="0" smtClean="0">
                <a:solidFill>
                  <a:srgbClr val="0000FF"/>
                </a:solidFill>
                <a:ea typeface="宋体" charset="-122"/>
              </a:rPr>
              <a:t>或</a:t>
            </a:r>
            <a:r>
              <a:rPr lang="zh-CN" altLang="zh-CN" sz="2000" dirty="0" smtClean="0">
                <a:solidFill>
                  <a:srgbClr val="0000FF"/>
                </a:solidFill>
                <a:ea typeface="宋体" charset="-122"/>
              </a:rPr>
              <a:t>向海岸救生人员寻求建议。</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zh-CN" altLang="zh-CN" sz="2000" dirty="0" smtClean="0">
                <a:solidFill>
                  <a:srgbClr val="0000FF"/>
                </a:solidFill>
                <a:ea typeface="宋体" charset="-122"/>
              </a:rPr>
              <a:t>选择在</a:t>
            </a:r>
            <a:r>
              <a:rPr lang="zh-CN" altLang="zh-CN" sz="2000" dirty="0" smtClean="0">
                <a:solidFill>
                  <a:srgbClr val="FF0000"/>
                </a:solidFill>
                <a:ea typeface="宋体" charset="-122"/>
              </a:rPr>
              <a:t>天气良好</a:t>
            </a:r>
            <a:r>
              <a:rPr lang="zh-CN" altLang="zh-CN" sz="2000" dirty="0" smtClean="0">
                <a:solidFill>
                  <a:srgbClr val="0000FF"/>
                </a:solidFill>
                <a:ea typeface="宋体" charset="-122"/>
              </a:rPr>
              <a:t>的白天从事水上活动，尽量</a:t>
            </a:r>
            <a:r>
              <a:rPr lang="zh-CN" altLang="zh-CN" sz="2000" dirty="0" smtClean="0">
                <a:solidFill>
                  <a:srgbClr val="FF0000"/>
                </a:solidFill>
                <a:ea typeface="宋体" charset="-122"/>
              </a:rPr>
              <a:t>结伴</a:t>
            </a:r>
            <a:r>
              <a:rPr lang="zh-CN" altLang="zh-CN" sz="2000" dirty="0" smtClean="0">
                <a:solidFill>
                  <a:srgbClr val="0000FF"/>
                </a:solidFill>
                <a:ea typeface="宋体" charset="-122"/>
              </a:rPr>
              <a:t>而行，并将自己的去向</a:t>
            </a:r>
            <a:r>
              <a:rPr lang="zh-CN" altLang="zh-CN" sz="2000" dirty="0" smtClean="0">
                <a:solidFill>
                  <a:srgbClr val="FF0000"/>
                </a:solidFill>
                <a:ea typeface="宋体" charset="-122"/>
              </a:rPr>
              <a:t>告知</a:t>
            </a:r>
            <a:r>
              <a:rPr lang="zh-CN" altLang="zh-CN" sz="2000" dirty="0" smtClean="0">
                <a:solidFill>
                  <a:srgbClr val="0000FF"/>
                </a:solidFill>
                <a:ea typeface="宋体" charset="-122"/>
              </a:rPr>
              <a:t>家人或朋友。</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zh-CN" altLang="zh-CN" sz="2000" dirty="0" smtClean="0">
                <a:solidFill>
                  <a:srgbClr val="FF0000"/>
                </a:solidFill>
                <a:ea typeface="宋体" charset="-122"/>
              </a:rPr>
              <a:t>健康</a:t>
            </a:r>
            <a:r>
              <a:rPr lang="zh-CN" altLang="zh-CN" sz="2000" dirty="0" smtClean="0">
                <a:solidFill>
                  <a:srgbClr val="0000FF"/>
                </a:solidFill>
                <a:ea typeface="宋体" charset="-122"/>
              </a:rPr>
              <a:t>不佳，长时间驾车或剧烈运动后不要从事水上活动，否则容易出现体力不支或抽筋。</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zh-CN" altLang="zh-CN" sz="2000" dirty="0" smtClean="0">
                <a:solidFill>
                  <a:srgbClr val="0000FF"/>
                </a:solidFill>
                <a:ea typeface="宋体" charset="-122"/>
              </a:rPr>
              <a:t>随时注意</a:t>
            </a:r>
            <a:r>
              <a:rPr lang="zh-CN" altLang="zh-CN" sz="2000" dirty="0" smtClean="0">
                <a:solidFill>
                  <a:srgbClr val="FF0000"/>
                </a:solidFill>
                <a:ea typeface="宋体" charset="-122"/>
              </a:rPr>
              <a:t>海浪、潮汐</a:t>
            </a:r>
            <a:r>
              <a:rPr lang="zh-CN" altLang="zh-CN" sz="2000" dirty="0" smtClean="0">
                <a:solidFill>
                  <a:srgbClr val="0000FF"/>
                </a:solidFill>
                <a:ea typeface="宋体" charset="-122"/>
              </a:rPr>
              <a:t>变化。特别要警惕</a:t>
            </a:r>
            <a:r>
              <a:rPr lang="en-US" altLang="zh-CN" sz="2000" u="sng" dirty="0" err="1" smtClean="0">
                <a:solidFill>
                  <a:srgbClr val="0000FF"/>
                </a:solidFill>
                <a:ea typeface="宋体" charset="-122"/>
                <a:hlinkClick r:id="rId4"/>
              </a:rPr>
              <a:t>离岸流</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zh-CN" altLang="zh-CN" sz="2000" dirty="0" smtClean="0">
                <a:solidFill>
                  <a:srgbClr val="0000FF"/>
                </a:solidFill>
                <a:ea typeface="宋体" charset="-122"/>
              </a:rPr>
              <a:t>建议不要从事跳水或</a:t>
            </a:r>
            <a:r>
              <a:rPr lang="zh-CN" altLang="en-US" sz="2000" dirty="0" smtClean="0">
                <a:solidFill>
                  <a:srgbClr val="0000FF"/>
                </a:solidFill>
                <a:ea typeface="宋体" charset="-122"/>
              </a:rPr>
              <a:t>岩钓</a:t>
            </a:r>
            <a:r>
              <a:rPr lang="zh-CN" altLang="zh-CN" sz="2000" dirty="0" smtClean="0">
                <a:solidFill>
                  <a:srgbClr val="0000FF"/>
                </a:solidFill>
                <a:ea typeface="宋体" charset="-122"/>
              </a:rPr>
              <a:t>等</a:t>
            </a:r>
            <a:r>
              <a:rPr lang="zh-CN" altLang="zh-CN" sz="2000" dirty="0" smtClean="0">
                <a:solidFill>
                  <a:srgbClr val="FF0000"/>
                </a:solidFill>
                <a:ea typeface="宋体" charset="-122"/>
              </a:rPr>
              <a:t>高危活动</a:t>
            </a:r>
            <a:r>
              <a:rPr lang="zh-CN" altLang="zh-CN" sz="2000" dirty="0" smtClean="0">
                <a:solidFill>
                  <a:srgbClr val="0000FF"/>
                </a:solidFill>
                <a:ea typeface="宋体" charset="-122"/>
              </a:rPr>
              <a:t>。</a:t>
            </a:r>
          </a:p>
        </p:txBody>
      </p:sp>
      <p:pic>
        <p:nvPicPr>
          <p:cNvPr id="22531"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692697"/>
            <a:ext cx="2304778"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499" y="371703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标题 1"/>
          <p:cNvSpPr>
            <a:spLocks noGrp="1"/>
          </p:cNvSpPr>
          <p:nvPr>
            <p:ph type="ctrTitle"/>
          </p:nvPr>
        </p:nvSpPr>
        <p:spPr>
          <a:xfrm>
            <a:off x="684213" y="836613"/>
            <a:ext cx="7772400" cy="4895850"/>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ea typeface="宋体" charset="-122"/>
              </a:rPr>
              <a:t>◆</a:t>
            </a:r>
            <a:r>
              <a:rPr lang="en-US" altLang="zh-CN" sz="2000" dirty="0" smtClean="0">
                <a:ea typeface="宋体" charset="-122"/>
              </a:rPr>
              <a:t> 2012</a:t>
            </a:r>
            <a:r>
              <a:rPr lang="zh-CN" altLang="zh-CN" sz="2000" dirty="0" smtClean="0">
                <a:ea typeface="宋体" charset="-122"/>
              </a:rPr>
              <a:t>年</a:t>
            </a:r>
            <a:r>
              <a:rPr lang="en-US" altLang="zh-CN" sz="2000" dirty="0" smtClean="0">
                <a:ea typeface="宋体" charset="-122"/>
              </a:rPr>
              <a:t>12</a:t>
            </a:r>
            <a:r>
              <a:rPr lang="zh-CN" altLang="zh-CN" sz="2000" dirty="0" smtClean="0">
                <a:ea typeface="宋体" charset="-122"/>
              </a:rPr>
              <a:t>月，一中国公民在西澳奥古斯塔海边抓鲍鱼时不慎溺水身亡。</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en-US" altLang="zh-CN" sz="2000" dirty="0" smtClean="0">
                <a:ea typeface="宋体" charset="-122"/>
              </a:rPr>
              <a:t>2013</a:t>
            </a:r>
            <a:r>
              <a:rPr lang="zh-CN" altLang="zh-CN" sz="2000" dirty="0" smtClean="0">
                <a:ea typeface="宋体" charset="-122"/>
              </a:rPr>
              <a:t>年</a:t>
            </a:r>
            <a:r>
              <a:rPr lang="en-US" altLang="zh-CN" sz="2000" dirty="0" smtClean="0">
                <a:ea typeface="宋体" charset="-122"/>
              </a:rPr>
              <a:t>11</a:t>
            </a:r>
            <a:r>
              <a:rPr lang="zh-CN" altLang="zh-CN" sz="2000" dirty="0" smtClean="0">
                <a:ea typeface="宋体" charset="-122"/>
              </a:rPr>
              <a:t>月，一中国游客来澳旅游时，在凯恩斯一家酒店游泳池溺水，经抢救无效死亡。</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2014</a:t>
            </a:r>
            <a:r>
              <a:rPr lang="zh-CN" altLang="zh-CN" sz="2000" dirty="0" smtClean="0">
                <a:ea typeface="宋体" charset="-122"/>
              </a:rPr>
              <a:t>年</a:t>
            </a:r>
            <a:r>
              <a:rPr lang="en-US" altLang="zh-CN" sz="2000" dirty="0" smtClean="0">
                <a:ea typeface="宋体" charset="-122"/>
              </a:rPr>
              <a:t>2</a:t>
            </a:r>
            <a:r>
              <a:rPr lang="zh-CN" altLang="zh-CN" sz="2000" dirty="0" smtClean="0">
                <a:ea typeface="宋体" charset="-122"/>
              </a:rPr>
              <a:t>月，一参团来澳的中国游客在黄金海岸冲浪者天堂游玩时发生严重溺水，经抢救无效死亡。</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2014</a:t>
            </a:r>
            <a:r>
              <a:rPr lang="zh-CN" altLang="zh-CN" sz="2000" dirty="0" smtClean="0">
                <a:ea typeface="宋体" charset="-122"/>
              </a:rPr>
              <a:t>年</a:t>
            </a:r>
            <a:r>
              <a:rPr lang="en-US" altLang="zh-CN" sz="2000" dirty="0" smtClean="0">
                <a:ea typeface="宋体" charset="-122"/>
              </a:rPr>
              <a:t>4</a:t>
            </a:r>
            <a:r>
              <a:rPr lang="zh-CN" altLang="zh-CN" sz="2000" dirty="0" smtClean="0">
                <a:ea typeface="宋体" charset="-122"/>
              </a:rPr>
              <a:t>月，</a:t>
            </a:r>
            <a:r>
              <a:rPr lang="en-US" altLang="zh-CN" sz="2000" dirty="0" smtClean="0">
                <a:ea typeface="宋体" charset="-122"/>
              </a:rPr>
              <a:t>2</a:t>
            </a:r>
            <a:r>
              <a:rPr lang="zh-CN" altLang="zh-CN" sz="2000" dirty="0" smtClean="0">
                <a:ea typeface="宋体" charset="-122"/>
              </a:rPr>
              <a:t>名中国公民在新州中</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央海岸岩钓时为搭救被冲下海的同行友</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人落水，</a:t>
            </a:r>
            <a:r>
              <a:rPr lang="en-US" altLang="zh-CN" sz="2000" dirty="0" smtClean="0">
                <a:ea typeface="宋体" charset="-122"/>
              </a:rPr>
              <a:t>1</a:t>
            </a:r>
            <a:r>
              <a:rPr lang="zh-CN" altLang="zh-CN" sz="2000" dirty="0" smtClean="0">
                <a:ea typeface="宋体" charset="-122"/>
              </a:rPr>
              <a:t>人溺亡，</a:t>
            </a:r>
            <a:r>
              <a:rPr lang="en-US" altLang="zh-CN" sz="2000" dirty="0" smtClean="0">
                <a:ea typeface="宋体" charset="-122"/>
              </a:rPr>
              <a:t>1</a:t>
            </a:r>
            <a:r>
              <a:rPr lang="zh-CN" altLang="zh-CN" sz="2000" dirty="0" smtClean="0">
                <a:ea typeface="宋体" charset="-122"/>
              </a:rPr>
              <a:t>人失踪。</a:t>
            </a:r>
            <a:r>
              <a:rPr lang="zh-CN" altLang="zh-CN" sz="2800" dirty="0" smtClean="0">
                <a:ea typeface="宋体" charset="-122"/>
              </a:rPr>
              <a:t/>
            </a:r>
            <a:br>
              <a:rPr lang="zh-CN" altLang="zh-CN" sz="2800" dirty="0" smtClean="0">
                <a:ea typeface="宋体" charset="-122"/>
              </a:rPr>
            </a:br>
            <a:endParaRPr lang="zh-CN" altLang="zh-CN" sz="2800" dirty="0" smtClean="0">
              <a:solidFill>
                <a:srgbClr val="FF0000"/>
              </a:solidFill>
              <a:ea typeface="宋体" charset="-122"/>
            </a:endParaRPr>
          </a:p>
        </p:txBody>
      </p:sp>
      <p:pic>
        <p:nvPicPr>
          <p:cNvPr id="23556"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588" y="6921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t>
            </a:r>
            <a:r>
              <a:rPr lang="zh-CN" altLang="zh-CN" sz="2000" b="1" dirty="0" smtClean="0">
                <a:solidFill>
                  <a:srgbClr val="FF0000"/>
                </a:solidFill>
                <a:ea typeface="宋体" charset="-122"/>
              </a:rPr>
              <a:t>（</a:t>
            </a:r>
            <a:r>
              <a:rPr lang="zh-CN" altLang="en-US" sz="2000" b="1" dirty="0">
                <a:solidFill>
                  <a:srgbClr val="FF0000"/>
                </a:solidFill>
                <a:ea typeface="宋体" charset="-122"/>
              </a:rPr>
              <a:t>三</a:t>
            </a:r>
            <a:r>
              <a:rPr lang="zh-CN" altLang="zh-CN" sz="2000" b="1" dirty="0" smtClean="0">
                <a:solidFill>
                  <a:srgbClr val="FF0000"/>
                </a:solidFill>
                <a:ea typeface="宋体" charset="-122"/>
              </a:rPr>
              <a:t>）人身伤害</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总体上看，澳政局稳定，治安状况良好，但</a:t>
            </a:r>
            <a:r>
              <a:rPr lang="zh-CN" altLang="zh-CN" sz="2000" dirty="0" smtClean="0">
                <a:solidFill>
                  <a:srgbClr val="FF0000"/>
                </a:solidFill>
                <a:ea typeface="宋体" charset="-122"/>
              </a:rPr>
              <a:t>发生在其他国家或地区的安全事故，同样也可能在澳大利亚发生。</a:t>
            </a: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ea typeface="宋体" charset="-122"/>
              </a:rPr>
              <a:t>    </a:t>
            </a:r>
            <a:r>
              <a:rPr lang="zh-CN" altLang="zh-CN" sz="2000" dirty="0" smtClean="0">
                <a:solidFill>
                  <a:srgbClr val="FF0000"/>
                </a:solidFill>
                <a:ea typeface="宋体" charset="-122"/>
              </a:rPr>
              <a:t>请注意，澳法律体系与中国不同。</a:t>
            </a:r>
            <a:r>
              <a:rPr lang="zh-CN" altLang="zh-CN" sz="2000" dirty="0" smtClean="0">
                <a:solidFill>
                  <a:srgbClr val="0000FF"/>
                </a:solidFill>
                <a:ea typeface="宋体" charset="-122"/>
              </a:rPr>
              <a:t>中国公民在澳应遵守澳法律、法规，同时要在日常工作、生活中树立安全防范意识。</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人身攻击主要发生：在</a:t>
            </a:r>
            <a:r>
              <a:rPr lang="zh-CN" altLang="zh-CN" sz="2000" dirty="0" smtClean="0">
                <a:solidFill>
                  <a:srgbClr val="FF0000"/>
                </a:solidFill>
                <a:ea typeface="宋体" charset="-122"/>
              </a:rPr>
              <a:t>僻静偏远</a:t>
            </a:r>
            <a:r>
              <a:rPr lang="zh-CN" altLang="zh-CN" sz="2000" dirty="0" smtClean="0">
                <a:solidFill>
                  <a:srgbClr val="0000FF"/>
                </a:solidFill>
                <a:ea typeface="宋体" charset="-122"/>
              </a:rPr>
              <a:t>地区，也可能发生在闹市人多地区，甚至住家，或在与</a:t>
            </a:r>
            <a:r>
              <a:rPr lang="zh-CN" altLang="zh-CN" sz="2000" dirty="0" smtClean="0">
                <a:solidFill>
                  <a:srgbClr val="FF0000"/>
                </a:solidFill>
                <a:ea typeface="宋体" charset="-122"/>
              </a:rPr>
              <a:t>陌生人</a:t>
            </a:r>
            <a:r>
              <a:rPr lang="zh-CN" altLang="zh-CN" sz="2000" dirty="0" smtClean="0">
                <a:solidFill>
                  <a:srgbClr val="0000FF"/>
                </a:solidFill>
                <a:ea typeface="宋体" charset="-122"/>
              </a:rPr>
              <a:t>见面时，或在</a:t>
            </a:r>
            <a:r>
              <a:rPr lang="zh-CN" altLang="zh-CN" sz="2000" dirty="0" smtClean="0">
                <a:solidFill>
                  <a:srgbClr val="FF0000"/>
                </a:solidFill>
                <a:ea typeface="宋体" charset="-122"/>
              </a:rPr>
              <a:t>夜晚天黑</a:t>
            </a:r>
            <a:r>
              <a:rPr lang="zh-CN" altLang="zh-CN" sz="2000" dirty="0" smtClean="0">
                <a:solidFill>
                  <a:srgbClr val="0000FF"/>
                </a:solidFill>
                <a:ea typeface="宋体" charset="-122"/>
              </a:rPr>
              <a:t>以后。人身攻击大多涉及财物纠纷或抢劫，可能是性侵害，也可能系对方酒后、吸毒后失去自我控制能力。</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00438"/>
            <a:ext cx="3582987"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smtClean="0">
                <a:solidFill>
                  <a:srgbClr val="0000FF"/>
                </a:solidFill>
                <a:ea typeface="宋体" charset="-122"/>
              </a:rPr>
              <a:t>    1</a:t>
            </a:r>
            <a:r>
              <a:rPr lang="zh-CN" altLang="zh-CN" sz="2000" b="1" dirty="0" smtClean="0">
                <a:solidFill>
                  <a:srgbClr val="0000FF"/>
                </a:solidFill>
                <a:ea typeface="宋体" charset="-122"/>
              </a:rPr>
              <a:t>、 居家安全</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b="1" dirty="0" smtClean="0">
                <a:solidFill>
                  <a:srgbClr val="0000FF"/>
                </a:solidFill>
                <a:ea typeface="宋体" charset="-122"/>
              </a:rPr>
              <a:t/>
            </a:r>
            <a:br>
              <a:rPr lang="zh-CN" altLang="zh-CN" sz="2000" b="1" dirty="0" smtClean="0">
                <a:solidFill>
                  <a:srgbClr val="0000FF"/>
                </a:solidFill>
                <a:ea typeface="宋体" charset="-122"/>
              </a:rPr>
            </a:br>
            <a:r>
              <a:rPr lang="en-US" altLang="zh-CN" sz="2000" b="1" dirty="0" smtClean="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选择在安全环境</a:t>
            </a:r>
            <a:r>
              <a:rPr lang="zh-CN" altLang="zh-CN" sz="2000" dirty="0" smtClean="0">
                <a:solidFill>
                  <a:srgbClr val="FF0000"/>
                </a:solidFill>
                <a:ea typeface="宋体" charset="-122"/>
              </a:rPr>
              <a:t>良好的社区</a:t>
            </a:r>
            <a:r>
              <a:rPr lang="zh-CN" altLang="zh-CN" sz="2000" dirty="0" smtClean="0">
                <a:solidFill>
                  <a:srgbClr val="0000FF"/>
                </a:solidFill>
                <a:ea typeface="宋体" charset="-122"/>
              </a:rPr>
              <a:t>居住，并在居住地安装防盗、录像、报警设施。</a:t>
            </a:r>
            <a:br>
              <a:rPr lang="zh-CN"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在家时及出门前要确认并保持</a:t>
            </a:r>
            <a:r>
              <a:rPr lang="zh-CN" altLang="zh-CN" sz="2000" dirty="0" smtClean="0">
                <a:solidFill>
                  <a:srgbClr val="FF0000"/>
                </a:solidFill>
                <a:ea typeface="宋体" charset="-122"/>
              </a:rPr>
              <a:t>门窗关闭</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夜间回家应尽量乘坐</a:t>
            </a:r>
            <a:r>
              <a:rPr lang="zh-CN" altLang="zh-CN" sz="2000" dirty="0" smtClean="0">
                <a:solidFill>
                  <a:srgbClr val="FF0000"/>
                </a:solidFill>
                <a:ea typeface="宋体" charset="-122"/>
              </a:rPr>
              <a:t>电梯</a:t>
            </a:r>
            <a:r>
              <a:rPr lang="zh-CN" altLang="zh-CN" sz="2000" dirty="0" smtClean="0">
                <a:solidFill>
                  <a:srgbClr val="0000FF"/>
                </a:solidFill>
                <a:ea typeface="宋体" charset="-122"/>
              </a:rPr>
              <a:t>而不走楼梯。</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提前</a:t>
            </a:r>
            <a:r>
              <a:rPr lang="zh-CN" altLang="zh-CN" sz="2000" dirty="0" smtClean="0">
                <a:solidFill>
                  <a:srgbClr val="FF0000"/>
                </a:solidFill>
                <a:ea typeface="宋体" charset="-122"/>
              </a:rPr>
              <a:t>准备好钥匙</a:t>
            </a:r>
            <a:r>
              <a:rPr lang="zh-CN" altLang="zh-CN" sz="2000" dirty="0" smtClean="0">
                <a:solidFill>
                  <a:srgbClr val="0000FF"/>
                </a:solidFill>
                <a:ea typeface="宋体" charset="-122"/>
              </a:rPr>
              <a:t>，不要到家门口才找钥匙。</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开门时</a:t>
            </a:r>
            <a:r>
              <a:rPr lang="zh-CN" altLang="zh-CN" sz="2000" dirty="0" smtClean="0">
                <a:solidFill>
                  <a:srgbClr val="FF0000"/>
                </a:solidFill>
                <a:ea typeface="宋体" charset="-122"/>
              </a:rPr>
              <a:t>留意</a:t>
            </a:r>
            <a:r>
              <a:rPr lang="zh-CN" altLang="zh-CN" sz="2000" dirty="0" smtClean="0">
                <a:solidFill>
                  <a:srgbClr val="0000FF"/>
                </a:solidFill>
                <a:ea typeface="宋体" charset="-122"/>
              </a:rPr>
              <a:t>是否有人跟踪或藏匿在附近。发现可疑情况时，不要进屋，及时报警。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不要轻易为</a:t>
            </a:r>
            <a:r>
              <a:rPr lang="zh-CN" altLang="zh-CN" sz="2000" dirty="0" smtClean="0">
                <a:solidFill>
                  <a:srgbClr val="FF0000"/>
                </a:solidFill>
                <a:ea typeface="宋体" charset="-122"/>
              </a:rPr>
              <a:t>陌生人</a:t>
            </a:r>
            <a:r>
              <a:rPr lang="zh-CN" altLang="zh-CN" sz="2000" dirty="0" smtClean="0">
                <a:solidFill>
                  <a:srgbClr val="0000FF"/>
                </a:solidFill>
                <a:ea typeface="宋体" charset="-122"/>
              </a:rPr>
              <a:t>开门，更不要轻易将陌生人带回家。</a:t>
            </a:r>
            <a:br>
              <a:rPr lang="zh-CN" altLang="zh-CN" sz="2000" dirty="0" smtClean="0">
                <a:solidFill>
                  <a:srgbClr val="0000FF"/>
                </a:solidFill>
                <a:ea typeface="宋体" charset="-122"/>
              </a:rPr>
            </a:br>
            <a:endParaRPr lang="zh-CN" altLang="zh-CN" sz="2000" dirty="0" smtClean="0">
              <a:solidFill>
                <a:srgbClr val="0000FF"/>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04813"/>
            <a:ext cx="31734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smtClean="0">
                <a:solidFill>
                  <a:srgbClr val="0000FF"/>
                </a:solidFill>
                <a:ea typeface="宋体" charset="-122"/>
              </a:rPr>
              <a:t>    2</a:t>
            </a:r>
            <a:r>
              <a:rPr lang="zh-CN" altLang="zh-CN" sz="2000" b="1" dirty="0" smtClean="0">
                <a:solidFill>
                  <a:srgbClr val="0000FF"/>
                </a:solidFill>
                <a:ea typeface="宋体" charset="-122"/>
              </a:rPr>
              <a:t>、外出安全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不要</a:t>
            </a:r>
            <a:r>
              <a:rPr lang="zh-CN" altLang="zh-CN" sz="2000" dirty="0" smtClean="0">
                <a:solidFill>
                  <a:srgbClr val="FF0000"/>
                </a:solidFill>
                <a:ea typeface="宋体" charset="-122"/>
              </a:rPr>
              <a:t>单独与陌生人</a:t>
            </a:r>
            <a:r>
              <a:rPr lang="zh-CN" altLang="zh-CN" sz="2000" dirty="0" smtClean="0">
                <a:solidFill>
                  <a:srgbClr val="0000FF"/>
                </a:solidFill>
                <a:ea typeface="宋体" charset="-122"/>
              </a:rPr>
              <a:t>约会，不要</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向陌生人透露您的个人信息。女性尤</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要注意。</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尽量减少</a:t>
            </a:r>
            <a:r>
              <a:rPr lang="zh-CN" altLang="zh-CN" sz="2000" dirty="0" smtClean="0">
                <a:solidFill>
                  <a:srgbClr val="FF0000"/>
                </a:solidFill>
                <a:ea typeface="宋体" charset="-122"/>
              </a:rPr>
              <a:t>夜出</a:t>
            </a:r>
            <a:r>
              <a:rPr lang="zh-CN" altLang="zh-CN" sz="2000" dirty="0" smtClean="0">
                <a:solidFill>
                  <a:srgbClr val="0000FF"/>
                </a:solidFill>
                <a:ea typeface="宋体" charset="-122"/>
              </a:rPr>
              <a:t>，确有需要则尽量选择在灯光明亮的地方行走或逗留，并留意周边安全。不建议</a:t>
            </a:r>
            <a:r>
              <a:rPr lang="zh-CN" altLang="zh-CN" sz="2000" dirty="0" smtClean="0">
                <a:solidFill>
                  <a:srgbClr val="FF0000"/>
                </a:solidFill>
                <a:ea typeface="宋体" charset="-122"/>
              </a:rPr>
              <a:t>女性</a:t>
            </a:r>
            <a:r>
              <a:rPr lang="zh-CN" altLang="zh-CN" sz="2000" dirty="0" smtClean="0">
                <a:solidFill>
                  <a:srgbClr val="0000FF"/>
                </a:solidFill>
                <a:ea typeface="宋体" charset="-122"/>
              </a:rPr>
              <a:t>在晚上单独外出。</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不要</a:t>
            </a:r>
            <a:r>
              <a:rPr lang="zh-CN" altLang="zh-CN" sz="2000" dirty="0" smtClean="0">
                <a:solidFill>
                  <a:srgbClr val="FF0000"/>
                </a:solidFill>
                <a:ea typeface="宋体" charset="-122"/>
              </a:rPr>
              <a:t>搭乘</a:t>
            </a:r>
            <a:r>
              <a:rPr lang="zh-CN" altLang="zh-CN" sz="2000" dirty="0" smtClean="0">
                <a:solidFill>
                  <a:srgbClr val="0000FF"/>
                </a:solidFill>
                <a:ea typeface="宋体" charset="-122"/>
              </a:rPr>
              <a:t>陌生人车辆，也不要轻易让陌生人搭乘您的车辆。不要在黑暗处招呼出租车。</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尽量不要前往</a:t>
            </a:r>
            <a:r>
              <a:rPr lang="zh-CN" altLang="zh-CN" sz="2000" dirty="0" smtClean="0">
                <a:solidFill>
                  <a:srgbClr val="FF0000"/>
                </a:solidFill>
                <a:ea typeface="宋体" charset="-122"/>
              </a:rPr>
              <a:t>偏远或人烟稀少</a:t>
            </a:r>
            <a:r>
              <a:rPr lang="zh-CN" altLang="zh-CN" sz="2000" dirty="0" smtClean="0">
                <a:solidFill>
                  <a:srgbClr val="0000FF"/>
                </a:solidFill>
                <a:ea typeface="宋体" charset="-122"/>
              </a:rPr>
              <a:t>的地方。</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a:solidFill>
                  <a:srgbClr val="0000FF"/>
                </a:solidFill>
                <a:ea typeface="宋体" charset="-122"/>
              </a:rPr>
              <a:t>● </a:t>
            </a:r>
            <a:r>
              <a:rPr lang="zh-CN" altLang="zh-CN" sz="2000" dirty="0">
                <a:solidFill>
                  <a:srgbClr val="0000FF"/>
                </a:solidFill>
                <a:ea typeface="宋体" charset="-122"/>
              </a:rPr>
              <a:t>避免与他人</a:t>
            </a:r>
            <a:r>
              <a:rPr lang="zh-CN" altLang="zh-CN" sz="2000" dirty="0">
                <a:solidFill>
                  <a:srgbClr val="FF0000"/>
                </a:solidFill>
                <a:ea typeface="宋体" charset="-122"/>
              </a:rPr>
              <a:t>争吵</a:t>
            </a:r>
            <a:r>
              <a:rPr lang="zh-CN" altLang="zh-CN" sz="2000" dirty="0">
                <a:solidFill>
                  <a:srgbClr val="0000FF"/>
                </a:solidFill>
                <a:ea typeface="宋体" charset="-122"/>
              </a:rPr>
              <a:t>，也不要围观他人争吵</a:t>
            </a:r>
            <a:r>
              <a:rPr lang="zh-CN" altLang="zh-CN" sz="2000" dirty="0" smtClean="0">
                <a:solidFill>
                  <a:srgbClr val="0000FF"/>
                </a:solidFill>
                <a:ea typeface="宋体" charset="-122"/>
              </a:rPr>
              <a:t>。</a:t>
            </a:r>
            <a:r>
              <a:rPr lang="zh-CN" altLang="zh-CN" sz="2000" dirty="0">
                <a:solidFill>
                  <a:srgbClr val="0000FF"/>
                </a:solidFill>
                <a:ea typeface="宋体" charset="-122"/>
              </a:rPr>
              <a:t/>
            </a:r>
            <a:br>
              <a:rPr lang="zh-CN" altLang="zh-CN" sz="2000" dirty="0">
                <a:solidFill>
                  <a:srgbClr val="0000FF"/>
                </a:solidFill>
                <a:ea typeface="宋体" charset="-122"/>
              </a:rPr>
            </a:br>
            <a:r>
              <a:rPr lang="en-US" altLang="zh-CN" sz="2000" dirty="0">
                <a:solidFill>
                  <a:srgbClr val="0000FF"/>
                </a:solidFill>
                <a:ea typeface="宋体" charset="-122"/>
              </a:rPr>
              <a:t>    ● </a:t>
            </a:r>
            <a:r>
              <a:rPr lang="zh-CN" altLang="zh-CN" sz="2000" dirty="0">
                <a:solidFill>
                  <a:srgbClr val="0000FF"/>
                </a:solidFill>
                <a:ea typeface="宋体" charset="-122"/>
              </a:rPr>
              <a:t>随身携带身份证件或复印件。如警察检查您的护照等</a:t>
            </a:r>
            <a:r>
              <a:rPr lang="zh-CN" altLang="zh-CN" sz="2000" dirty="0">
                <a:solidFill>
                  <a:srgbClr val="FF0000"/>
                </a:solidFill>
                <a:ea typeface="宋体" charset="-122"/>
              </a:rPr>
              <a:t>证件</a:t>
            </a:r>
            <a:r>
              <a:rPr lang="zh-CN" altLang="zh-CN" sz="2000" dirty="0">
                <a:solidFill>
                  <a:srgbClr val="0000FF"/>
                </a:solidFill>
                <a:ea typeface="宋体" charset="-122"/>
              </a:rPr>
              <a:t>，应先请对方出示证件，并记下他的警牌号和警车号。</a:t>
            </a:r>
            <a:r>
              <a:rPr lang="en-US" altLang="zh-CN" sz="2000" dirty="0">
                <a:solidFill>
                  <a:srgbClr val="0000FF"/>
                </a:solidFill>
                <a:ea typeface="宋体" charset="-122"/>
              </a:rPr>
              <a:t> </a:t>
            </a: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endParaRPr lang="zh-CN" altLang="zh-CN" sz="2000" dirty="0" smtClean="0">
              <a:solidFill>
                <a:srgbClr val="0000FF"/>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a:t>
            </a:r>
            <a:r>
              <a:rPr lang="zh-CN" altLang="zh-CN" sz="2000" b="1" dirty="0" smtClean="0">
                <a:solidFill>
                  <a:srgbClr val="FF0000"/>
                </a:solidFill>
                <a:ea typeface="宋体" charset="-122"/>
              </a:rPr>
              <a:t>（四）财物盗抢</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财物偷盗可能发生在住家，或旅游景点、商业中心、饭店餐厅等人口流动性比较大地区，或停车场等僻静地区。</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犯罪分子偷盗现金或贵重物品，此类案件的破案率较低</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b="1" dirty="0">
                <a:solidFill>
                  <a:srgbClr val="FF0000"/>
                </a:solidFill>
                <a:ea typeface="宋体" charset="-122"/>
              </a:rPr>
              <a:t> </a:t>
            </a:r>
            <a:r>
              <a:rPr lang="en-US" altLang="zh-CN" sz="2000" b="1" dirty="0" smtClean="0">
                <a:solidFill>
                  <a:srgbClr val="FF0000"/>
                </a:solidFill>
                <a:ea typeface="宋体" charset="-122"/>
              </a:rPr>
              <a:t>    </a:t>
            </a:r>
            <a:r>
              <a:rPr lang="en-US" altLang="zh-CN" sz="2000" dirty="0" smtClean="0">
                <a:solidFill>
                  <a:srgbClr val="0000FF"/>
                </a:solidFill>
                <a:ea typeface="宋体" charset="-122"/>
              </a:rPr>
              <a:t>● </a:t>
            </a:r>
            <a:r>
              <a:rPr lang="zh-CN" altLang="zh-CN" sz="2000" dirty="0">
                <a:solidFill>
                  <a:srgbClr val="0000FF"/>
                </a:solidFill>
                <a:ea typeface="宋体" charset="-122"/>
              </a:rPr>
              <a:t>尽量在</a:t>
            </a:r>
            <a:r>
              <a:rPr lang="zh-CN" altLang="zh-CN" sz="2000" dirty="0">
                <a:solidFill>
                  <a:srgbClr val="FF0000"/>
                </a:solidFill>
                <a:ea typeface="宋体" charset="-122"/>
              </a:rPr>
              <a:t>白天</a:t>
            </a:r>
            <a:r>
              <a:rPr lang="zh-CN" altLang="zh-CN" sz="2000" dirty="0">
                <a:solidFill>
                  <a:srgbClr val="0000FF"/>
                </a:solidFill>
                <a:ea typeface="宋体" charset="-122"/>
              </a:rPr>
              <a:t>且在</a:t>
            </a:r>
            <a:r>
              <a:rPr lang="zh-CN" altLang="zh-CN" sz="2000" dirty="0">
                <a:solidFill>
                  <a:srgbClr val="FF0000"/>
                </a:solidFill>
                <a:ea typeface="宋体" charset="-122"/>
              </a:rPr>
              <a:t>人多</a:t>
            </a:r>
            <a:r>
              <a:rPr lang="zh-CN" altLang="zh-CN" sz="2000" dirty="0">
                <a:solidFill>
                  <a:srgbClr val="0000FF"/>
                </a:solidFill>
                <a:ea typeface="宋体" charset="-122"/>
              </a:rPr>
              <a:t>的地方使用自动取款机</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 </a:t>
            </a:r>
            <a:r>
              <a:rPr lang="zh-CN" altLang="zh-CN" sz="2000" dirty="0">
                <a:solidFill>
                  <a:srgbClr val="0000FF"/>
                </a:solidFill>
                <a:ea typeface="宋体" charset="-122"/>
              </a:rPr>
              <a:t>勿在家中存放大量</a:t>
            </a:r>
            <a:r>
              <a:rPr lang="zh-CN" altLang="zh-CN" sz="2000" dirty="0" smtClean="0">
                <a:solidFill>
                  <a:srgbClr val="FF0000"/>
                </a:solidFill>
                <a:ea typeface="宋体" charset="-122"/>
              </a:rPr>
              <a:t>现金</a:t>
            </a:r>
            <a:r>
              <a:rPr lang="zh-CN" altLang="en-US" sz="2000" dirty="0" smtClean="0">
                <a:solidFill>
                  <a:srgbClr val="0000FF"/>
                </a:solidFill>
                <a:ea typeface="宋体" charset="-122"/>
              </a:rPr>
              <a:t>，妥善保存贵重物品。</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外出</a:t>
            </a:r>
            <a:r>
              <a:rPr lang="zh-CN" altLang="zh-CN" sz="2000" dirty="0" smtClean="0">
                <a:solidFill>
                  <a:srgbClr val="0000FF"/>
                </a:solidFill>
                <a:ea typeface="宋体" charset="-122"/>
              </a:rPr>
              <a:t>勿</a:t>
            </a:r>
            <a:r>
              <a:rPr lang="zh-CN" altLang="zh-CN" sz="2000" dirty="0">
                <a:solidFill>
                  <a:srgbClr val="0000FF"/>
                </a:solidFill>
                <a:ea typeface="宋体" charset="-122"/>
              </a:rPr>
              <a:t>随身携带大量</a:t>
            </a:r>
            <a:r>
              <a:rPr lang="zh-CN" altLang="zh-CN" sz="2000" dirty="0">
                <a:solidFill>
                  <a:srgbClr val="FF0000"/>
                </a:solidFill>
                <a:ea typeface="宋体" charset="-122"/>
              </a:rPr>
              <a:t>现金</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en-US" sz="2000" dirty="0" smtClean="0">
                <a:solidFill>
                  <a:srgbClr val="0000FF"/>
                </a:solidFill>
                <a:ea typeface="宋体" charset="-122"/>
              </a:rPr>
              <a:t>车内无保存贵重物品，特别是不要将贵重物品放在醒目处。</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 </a:t>
            </a:r>
            <a:r>
              <a:rPr lang="zh-CN" altLang="zh-CN" sz="2000" dirty="0" smtClean="0">
                <a:solidFill>
                  <a:srgbClr val="0000FF"/>
                </a:solidFill>
                <a:ea typeface="宋体" charset="-122"/>
              </a:rPr>
              <a:t>留意</a:t>
            </a:r>
            <a:r>
              <a:rPr lang="zh-CN" altLang="zh-CN" sz="2000" dirty="0">
                <a:solidFill>
                  <a:srgbClr val="0000FF"/>
                </a:solidFill>
                <a:ea typeface="宋体" charset="-122"/>
              </a:rPr>
              <a:t>您的</a:t>
            </a:r>
            <a:r>
              <a:rPr lang="zh-CN" altLang="zh-CN" sz="2000" dirty="0">
                <a:solidFill>
                  <a:srgbClr val="FF0000"/>
                </a:solidFill>
                <a:ea typeface="宋体" charset="-122"/>
              </a:rPr>
              <a:t>行李</a:t>
            </a:r>
            <a:r>
              <a:rPr lang="zh-CN" altLang="zh-CN" sz="2000" dirty="0">
                <a:solidFill>
                  <a:srgbClr val="0000FF"/>
                </a:solidFill>
                <a:ea typeface="宋体" charset="-122"/>
              </a:rPr>
              <a:t>包裹</a:t>
            </a:r>
            <a:r>
              <a:rPr lang="zh-CN" altLang="zh-CN" sz="2000" dirty="0" smtClean="0">
                <a:solidFill>
                  <a:srgbClr val="0000FF"/>
                </a:solidFill>
                <a:ea typeface="宋体" charset="-122"/>
              </a:rPr>
              <a:t>。</a:t>
            </a:r>
            <a:r>
              <a:rPr lang="zh-CN" altLang="en-US" sz="2000" dirty="0" smtClean="0">
                <a:solidFill>
                  <a:srgbClr val="0000FF"/>
                </a:solidFill>
                <a:ea typeface="宋体" charset="-122"/>
              </a:rPr>
              <a:t>任何时候都</a:t>
            </a:r>
            <a:r>
              <a:rPr lang="zh-CN" altLang="zh-CN" sz="2000" dirty="0" smtClean="0">
                <a:solidFill>
                  <a:srgbClr val="0000FF"/>
                </a:solidFill>
                <a:ea typeface="宋体" charset="-122"/>
              </a:rPr>
              <a:t>不要</a:t>
            </a:r>
            <a:r>
              <a:rPr lang="zh-CN" altLang="zh-CN" sz="2000" dirty="0">
                <a:solidFill>
                  <a:srgbClr val="FF0000"/>
                </a:solidFill>
                <a:ea typeface="宋体" charset="-122"/>
              </a:rPr>
              <a:t>露富</a:t>
            </a:r>
            <a:r>
              <a:rPr lang="zh-CN" altLang="zh-CN" sz="2000" dirty="0" smtClean="0">
                <a:solidFill>
                  <a:srgbClr val="0000FF"/>
                </a:solidFill>
                <a:ea typeface="宋体" charset="-122"/>
              </a:rPr>
              <a:t>。</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en-US" altLang="zh-CN" sz="2000" dirty="0" smtClean="0"/>
              <a:t>2008</a:t>
            </a:r>
            <a:r>
              <a:rPr lang="zh-CN" altLang="zh-CN" sz="2000" dirty="0"/>
              <a:t>年</a:t>
            </a:r>
            <a:r>
              <a:rPr lang="en-US" altLang="zh-CN" sz="2000" dirty="0"/>
              <a:t>10</a:t>
            </a:r>
            <a:r>
              <a:rPr lang="zh-CN" altLang="zh-CN" sz="2000" dirty="0"/>
              <a:t>月，一名留学生在悉尼住处遭遇入室抢劫跳楼逃生而坠亡</a:t>
            </a:r>
            <a:r>
              <a:rPr lang="zh-CN" altLang="zh-CN" sz="2000" dirty="0" smtClean="0"/>
              <a:t>。</a:t>
            </a:r>
            <a:r>
              <a:rPr lang="en-US" altLang="zh-CN" sz="2000" dirty="0" smtClean="0"/>
              <a:t/>
            </a:r>
            <a:br>
              <a:rPr lang="en-US" altLang="zh-CN" sz="2000" dirty="0" smtClean="0"/>
            </a:br>
            <a:r>
              <a:rPr lang="zh-CN" altLang="zh-CN" sz="2000" dirty="0"/>
              <a:t/>
            </a:r>
            <a:br>
              <a:rPr lang="zh-CN" altLang="zh-CN" sz="2000" dirty="0"/>
            </a:br>
            <a:r>
              <a:rPr lang="zh-CN" altLang="zh-CN" sz="2000" dirty="0">
                <a:solidFill>
                  <a:srgbClr val="FF0000"/>
                </a:solidFill>
              </a:rPr>
              <a:t>◆</a:t>
            </a:r>
            <a:r>
              <a:rPr lang="en-US" altLang="zh-CN" sz="2000" dirty="0"/>
              <a:t> 2013</a:t>
            </a:r>
            <a:r>
              <a:rPr lang="zh-CN" altLang="zh-CN" sz="2000" dirty="0"/>
              <a:t>年</a:t>
            </a:r>
            <a:r>
              <a:rPr lang="en-US" altLang="zh-CN" sz="2000" dirty="0"/>
              <a:t>12</a:t>
            </a:r>
            <a:r>
              <a:rPr lang="zh-CN" altLang="zh-CN" sz="2000" dirty="0"/>
              <a:t>月，</a:t>
            </a:r>
            <a:r>
              <a:rPr lang="en-US" altLang="zh-CN" sz="2000" dirty="0"/>
              <a:t>6</a:t>
            </a:r>
            <a:r>
              <a:rPr lang="zh-CN" altLang="zh-CN" sz="2000" dirty="0"/>
              <a:t>名中国游客在悉尼皇家植物园遭遇抢劫，财产损失严重。</a:t>
            </a:r>
            <a:br>
              <a:rPr lang="zh-CN" altLang="zh-CN" sz="2000" dirty="0"/>
            </a:br>
            <a:endParaRPr lang="zh-CN" altLang="zh-CN" sz="2800" dirty="0" smtClean="0">
              <a:solidFill>
                <a:srgbClr val="FF0000"/>
              </a:solidFill>
              <a:ea typeface="宋体" charset="-122"/>
            </a:endParaRPr>
          </a:p>
        </p:txBody>
      </p:sp>
      <p:pic>
        <p:nvPicPr>
          <p:cNvPr id="3174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3541799521"/>
      </p:ext>
    </p:extLst>
  </p:cSld>
  <p:clrMapOvr>
    <a:masterClrMapping/>
  </p:clrMapOvr>
  <p:transition spd="slow">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684213" y="908050"/>
            <a:ext cx="7772400" cy="4897438"/>
          </a:xfrm>
        </p:spPr>
        <p:txBody>
          <a:bodyPr/>
          <a:lstStyle/>
          <a:p>
            <a:r>
              <a:rPr lang="zh-CN" altLang="en-US" sz="2800" b="1" smtClean="0">
                <a:solidFill>
                  <a:srgbClr val="FF0000"/>
                </a:solidFill>
                <a:latin typeface="黑体" pitchFamily="2" charset="-122"/>
                <a:ea typeface="黑体" pitchFamily="2" charset="-122"/>
              </a:rPr>
              <a:t>一、预防重于处置</a:t>
            </a:r>
            <a:endParaRPr lang="zh-CN" altLang="en-US" smtClean="0">
              <a:latin typeface="黑体" pitchFamily="2" charset="-122"/>
              <a:ea typeface="黑体"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五</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金融诈骗</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金融诈骗主要有投资类诈骗、租房购房类诈骗、身份盗用类诈骗、移民类诈骗、支票诈骗、网上消费诈骗、电话诈骗等。诈骗分子通常以</a:t>
            </a:r>
            <a:r>
              <a:rPr lang="zh-CN" altLang="en-US" sz="2000" dirty="0" smtClean="0">
                <a:solidFill>
                  <a:srgbClr val="FF0000"/>
                </a:solidFill>
                <a:ea typeface="宋体" charset="-122"/>
              </a:rPr>
              <a:t>“</a:t>
            </a:r>
            <a:r>
              <a:rPr lang="zh-CN" altLang="zh-CN" sz="2000" dirty="0" smtClean="0">
                <a:solidFill>
                  <a:srgbClr val="FF0000"/>
                </a:solidFill>
                <a:ea typeface="宋体" charset="-122"/>
              </a:rPr>
              <a:t>低投入、高回报</a:t>
            </a:r>
            <a:r>
              <a:rPr lang="zh-CN" altLang="en-US" sz="2000" dirty="0" smtClean="0">
                <a:solidFill>
                  <a:srgbClr val="FF0000"/>
                </a:solidFill>
                <a:ea typeface="宋体" charset="-122"/>
              </a:rPr>
              <a:t>”</a:t>
            </a:r>
            <a:r>
              <a:rPr lang="zh-CN" altLang="zh-CN" sz="2000" dirty="0" smtClean="0">
                <a:solidFill>
                  <a:srgbClr val="0000FF"/>
                </a:solidFill>
                <a:ea typeface="宋体" charset="-122"/>
              </a:rPr>
              <a:t>为诱饵骗取信任而诈骗钱财。</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澳大利亚法律体系和中国不同。请注意，</a:t>
            </a:r>
            <a:r>
              <a:rPr lang="zh-CN" altLang="zh-CN" sz="2000" dirty="0" smtClean="0">
                <a:solidFill>
                  <a:srgbClr val="FF0000"/>
                </a:solidFill>
                <a:ea typeface="宋体" charset="-122"/>
              </a:rPr>
              <a:t>不少在中国被认为是经济犯罪而可能触犯法律的案件，在澳大利亚可能被视为普通经济纠纷而不会追究责任方的法律责任。</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smtClean="0">
                <a:solidFill>
                  <a:srgbClr val="0000FF"/>
                </a:solidFill>
                <a:ea typeface="宋体" charset="-122"/>
              </a:rPr>
              <a:t>    1</a:t>
            </a:r>
            <a:r>
              <a:rPr lang="zh-CN" altLang="en-US" sz="2000" b="1" dirty="0" smtClean="0">
                <a:solidFill>
                  <a:srgbClr val="0000FF"/>
                </a:solidFill>
                <a:ea typeface="宋体" charset="-122"/>
              </a:rPr>
              <a:t>、</a:t>
            </a:r>
            <a:r>
              <a:rPr lang="en-US" altLang="zh-CN" sz="2000" b="1" dirty="0" smtClean="0">
                <a:solidFill>
                  <a:srgbClr val="0000FF"/>
                </a:solidFill>
                <a:ea typeface="宋体" charset="-122"/>
              </a:rPr>
              <a:t> </a:t>
            </a:r>
            <a:r>
              <a:rPr lang="zh-CN" altLang="en-US" sz="2000" b="1" dirty="0" smtClean="0">
                <a:solidFill>
                  <a:srgbClr val="0000FF"/>
                </a:solidFill>
                <a:ea typeface="宋体" charset="-122"/>
              </a:rPr>
              <a:t>移民诈骗</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移民诈骗是一种较为常见的诈骗方式。如遇移民诈骗，应立即报警，或拨打</a:t>
            </a:r>
            <a:r>
              <a:rPr lang="zh-CN" altLang="en-US" sz="2000" dirty="0" smtClean="0">
                <a:solidFill>
                  <a:srgbClr val="0000FF"/>
                </a:solidFill>
                <a:ea typeface="宋体" charset="-122"/>
              </a:rPr>
              <a:t>移民与边境保护部</a:t>
            </a:r>
            <a:r>
              <a:rPr lang="zh-CN" altLang="zh-CN" sz="2000" dirty="0" smtClean="0">
                <a:solidFill>
                  <a:srgbClr val="0000FF"/>
                </a:solidFill>
                <a:ea typeface="宋体" charset="-122"/>
              </a:rPr>
              <a:t>热线电话（</a:t>
            </a:r>
            <a:r>
              <a:rPr lang="en-US" altLang="zh-CN" sz="2000" dirty="0" smtClean="0">
                <a:solidFill>
                  <a:srgbClr val="0000FF"/>
                </a:solidFill>
                <a:ea typeface="宋体" charset="-122"/>
              </a:rPr>
              <a:t>1800 009 623</a:t>
            </a:r>
            <a:r>
              <a:rPr lang="zh-CN" altLang="zh-CN" sz="2000" dirty="0" smtClean="0">
                <a:solidFill>
                  <a:srgbClr val="0000FF"/>
                </a:solidFill>
                <a:ea typeface="宋体" charset="-122"/>
              </a:rPr>
              <a:t>）报案。以下情况可能是移民诈骗：</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对方要您事先</a:t>
            </a:r>
            <a:r>
              <a:rPr lang="zh-CN" altLang="zh-CN" sz="2000" dirty="0" smtClean="0">
                <a:solidFill>
                  <a:srgbClr val="FF0000"/>
                </a:solidFill>
                <a:ea typeface="宋体" charset="-122"/>
              </a:rPr>
              <a:t>支付现金而不给收据</a:t>
            </a:r>
            <a:r>
              <a:rPr lang="zh-CN" altLang="zh-CN" sz="2000" dirty="0" smtClean="0">
                <a:solidFill>
                  <a:srgbClr val="0000FF"/>
                </a:solidFill>
                <a:ea typeface="宋体" charset="-122"/>
              </a:rPr>
              <a:t>。</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费用</a:t>
            </a:r>
            <a:r>
              <a:rPr lang="zh-CN" altLang="zh-CN" sz="2000" dirty="0" smtClean="0">
                <a:solidFill>
                  <a:srgbClr val="FF0000"/>
                </a:solidFill>
                <a:ea typeface="宋体" charset="-122"/>
              </a:rPr>
              <a:t>出奇地高</a:t>
            </a:r>
            <a:r>
              <a:rPr lang="zh-CN" altLang="zh-CN" sz="2000" dirty="0" smtClean="0">
                <a:solidFill>
                  <a:srgbClr val="0000FF"/>
                </a:solidFill>
                <a:ea typeface="宋体" charset="-122"/>
              </a:rPr>
              <a:t>。移民收费标准</a:t>
            </a:r>
            <a:r>
              <a:rPr lang="zh-CN" altLang="en-US" sz="2000" dirty="0" smtClean="0">
                <a:solidFill>
                  <a:srgbClr val="0000FF"/>
                </a:solidFill>
                <a:ea typeface="宋体" charset="-122"/>
              </a:rPr>
              <a:t>可上网查询</a:t>
            </a:r>
            <a:r>
              <a:rPr lang="zh-CN" altLang="zh-CN" sz="2000" dirty="0" smtClean="0">
                <a:solidFill>
                  <a:srgbClr val="0000FF"/>
                </a:solidFill>
                <a:ea typeface="宋体" charset="-122"/>
              </a:rPr>
              <a:t>。</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对方</a:t>
            </a:r>
            <a:r>
              <a:rPr lang="zh-CN" altLang="zh-CN" sz="2000" dirty="0" smtClean="0">
                <a:solidFill>
                  <a:srgbClr val="FF0000"/>
                </a:solidFill>
                <a:ea typeface="宋体" charset="-122"/>
              </a:rPr>
              <a:t>不与</a:t>
            </a:r>
            <a:r>
              <a:rPr lang="zh-CN" altLang="en-US" sz="2000" dirty="0" smtClean="0">
                <a:solidFill>
                  <a:srgbClr val="FF0000"/>
                </a:solidFill>
                <a:ea typeface="宋体" charset="-122"/>
              </a:rPr>
              <a:t>你</a:t>
            </a:r>
            <a:r>
              <a:rPr lang="zh-CN" altLang="zh-CN" sz="2000" dirty="0" smtClean="0">
                <a:solidFill>
                  <a:srgbClr val="FF0000"/>
                </a:solidFill>
                <a:ea typeface="宋体" charset="-122"/>
              </a:rPr>
              <a:t>签合同</a:t>
            </a:r>
            <a:r>
              <a:rPr lang="zh-CN" altLang="zh-CN" sz="2000" dirty="0" smtClean="0">
                <a:solidFill>
                  <a:srgbClr val="0000FF"/>
                </a:solidFill>
                <a:ea typeface="宋体" charset="-122"/>
              </a:rPr>
              <a:t>。</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对方</a:t>
            </a:r>
            <a:r>
              <a:rPr lang="zh-CN" altLang="zh-CN" sz="2000" dirty="0" smtClean="0">
                <a:solidFill>
                  <a:srgbClr val="FF0000"/>
                </a:solidFill>
                <a:ea typeface="宋体" charset="-122"/>
              </a:rPr>
              <a:t>不告知具体办公地点</a:t>
            </a:r>
            <a:r>
              <a:rPr lang="zh-CN" altLang="zh-CN" sz="2000" dirty="0" smtClean="0">
                <a:solidFill>
                  <a:srgbClr val="0000FF"/>
                </a:solidFill>
                <a:ea typeface="宋体" charset="-122"/>
              </a:rPr>
              <a:t>，而约</a:t>
            </a:r>
            <a:r>
              <a:rPr lang="zh-CN" altLang="en-US" sz="2000" dirty="0" smtClean="0">
                <a:solidFill>
                  <a:srgbClr val="0000FF"/>
                </a:solidFill>
                <a:ea typeface="宋体" charset="-122"/>
              </a:rPr>
              <a:t>到</a:t>
            </a:r>
            <a:r>
              <a:rPr lang="zh-CN" altLang="zh-CN" sz="2000" dirty="0" smtClean="0">
                <a:solidFill>
                  <a:srgbClr val="0000FF"/>
                </a:solidFill>
                <a:ea typeface="宋体" charset="-122"/>
              </a:rPr>
              <a:t>公共场所见面。</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FF0000"/>
                </a:solidFill>
                <a:ea typeface="宋体" charset="-122"/>
              </a:rPr>
              <a:t>只向</a:t>
            </a:r>
            <a:r>
              <a:rPr lang="zh-CN" altLang="en-US" sz="2000" dirty="0" smtClean="0">
                <a:solidFill>
                  <a:srgbClr val="FF0000"/>
                </a:solidFill>
                <a:ea typeface="宋体" charset="-122"/>
              </a:rPr>
              <a:t>你</a:t>
            </a:r>
            <a:r>
              <a:rPr lang="zh-CN" altLang="zh-CN" sz="2000" dirty="0" smtClean="0">
                <a:solidFill>
                  <a:srgbClr val="FF0000"/>
                </a:solidFill>
                <a:ea typeface="宋体" charset="-122"/>
              </a:rPr>
              <a:t>提供</a:t>
            </a:r>
            <a:r>
              <a:rPr lang="zh-CN" altLang="zh-CN" sz="2000" dirty="0" smtClean="0">
                <a:solidFill>
                  <a:srgbClr val="0000FF"/>
                </a:solidFill>
                <a:ea typeface="宋体" charset="-122"/>
              </a:rPr>
              <a:t>一个邮政信箱或手机号码。</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没有移民代理</a:t>
            </a:r>
            <a:r>
              <a:rPr lang="zh-CN" altLang="zh-CN" sz="2000" dirty="0" smtClean="0">
                <a:solidFill>
                  <a:srgbClr val="FF0000"/>
                </a:solidFill>
                <a:ea typeface="宋体" charset="-122"/>
              </a:rPr>
              <a:t>注册号码</a:t>
            </a:r>
            <a:r>
              <a:rPr lang="zh-CN" altLang="zh-CN" sz="2000" dirty="0" smtClean="0">
                <a:solidFill>
                  <a:srgbClr val="0000FF"/>
                </a:solidFill>
                <a:ea typeface="宋体" charset="-122"/>
              </a:rPr>
              <a:t>（</a:t>
            </a:r>
            <a:r>
              <a:rPr lang="en-US" altLang="zh-CN" sz="2000" dirty="0" smtClean="0">
                <a:solidFill>
                  <a:srgbClr val="0000FF"/>
                </a:solidFill>
                <a:ea typeface="宋体" charset="-122"/>
              </a:rPr>
              <a:t>Migration Agents Registration Number-MARN)</a:t>
            </a:r>
            <a:r>
              <a:rPr lang="zh-CN" altLang="zh-CN" sz="2000" dirty="0" smtClean="0">
                <a:solidFill>
                  <a:srgbClr val="0000FF"/>
                </a:solidFill>
                <a:ea typeface="宋体" charset="-122"/>
              </a:rPr>
              <a:t>。</a:t>
            </a:r>
            <a:r>
              <a:rPr lang="zh-CN" altLang="en-US" sz="2000" dirty="0" smtClean="0">
                <a:solidFill>
                  <a:srgbClr val="0000FF"/>
                </a:solidFill>
                <a:ea typeface="宋体" charset="-122"/>
              </a:rPr>
              <a:t>可上网验证</a:t>
            </a:r>
            <a:r>
              <a:rPr lang="zh-CN" altLang="zh-CN" sz="2000" dirty="0" smtClean="0">
                <a:solidFill>
                  <a:srgbClr val="0000FF"/>
                </a:solidFill>
                <a:ea typeface="宋体" charset="-122"/>
              </a:rPr>
              <a:t>注册情况。</a:t>
            </a:r>
            <a:br>
              <a:rPr lang="zh-CN"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a:t>
            </a:r>
            <a:r>
              <a:rPr lang="zh-CN" altLang="zh-CN" sz="2000" dirty="0" smtClean="0">
                <a:ea typeface="宋体" charset="-122"/>
              </a:rPr>
              <a:t>曾发生不法分子以办理</a:t>
            </a:r>
            <a:r>
              <a:rPr lang="zh-CN" altLang="en-US" sz="2000" dirty="0" smtClean="0">
                <a:ea typeface="宋体" charset="-122"/>
              </a:rPr>
              <a:t>“</a:t>
            </a:r>
            <a:r>
              <a:rPr lang="zh-CN" altLang="zh-CN" sz="2000" dirty="0" smtClean="0">
                <a:ea typeface="宋体" charset="-122"/>
              </a:rPr>
              <a:t>投资移民</a:t>
            </a:r>
            <a:r>
              <a:rPr lang="zh-CN" altLang="en-US" sz="2000" dirty="0" smtClean="0">
                <a:ea typeface="宋体" charset="-122"/>
              </a:rPr>
              <a:t>”</a:t>
            </a:r>
            <a:r>
              <a:rPr lang="zh-CN" altLang="zh-CN" sz="2000" dirty="0" smtClean="0">
                <a:ea typeface="宋体" charset="-122"/>
              </a:rPr>
              <a:t>为幌子，在骗取中国公民数额不菲的钱款后消失无踪的案件。</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ea typeface="宋体" charset="-122"/>
              </a:rPr>
              <a:t>◆ 曾发生犯罪分子给持短期打工度假签证者发诈骗短信，自称是移民官员，要求支付所谓的</a:t>
            </a:r>
            <a:r>
              <a:rPr lang="zh-CN" altLang="en-US" sz="2000" dirty="0" smtClean="0">
                <a:ea typeface="宋体" charset="-122"/>
              </a:rPr>
              <a:t>“</a:t>
            </a:r>
            <a:r>
              <a:rPr lang="zh-CN" altLang="zh-CN" sz="2000" dirty="0" smtClean="0">
                <a:ea typeface="宋体" charset="-122"/>
              </a:rPr>
              <a:t>签证申请费</a:t>
            </a:r>
            <a:r>
              <a:rPr lang="zh-CN" altLang="en-US" sz="2000" dirty="0" smtClean="0">
                <a:ea typeface="宋体" charset="-122"/>
              </a:rPr>
              <a:t>”</a:t>
            </a:r>
            <a:r>
              <a:rPr lang="zh-CN" altLang="zh-CN" sz="2000" dirty="0" smtClean="0">
                <a:ea typeface="宋体" charset="-122"/>
              </a:rPr>
              <a:t>，还有个别不法分子冒充移民局工作人员，以违反签证条款为由要求留学生支付罚金。</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2013</a:t>
            </a:r>
            <a:r>
              <a:rPr lang="zh-CN" altLang="zh-CN" sz="2000" dirty="0" smtClean="0">
                <a:ea typeface="宋体" charset="-122"/>
              </a:rPr>
              <a:t>年</a:t>
            </a:r>
            <a:r>
              <a:rPr lang="en-US" altLang="zh-CN" sz="2000" dirty="0" smtClean="0">
                <a:ea typeface="宋体" charset="-122"/>
              </a:rPr>
              <a:t>10</a:t>
            </a:r>
            <a:r>
              <a:rPr lang="zh-CN" altLang="zh-CN" sz="2000" dirty="0" smtClean="0">
                <a:ea typeface="宋体" charset="-122"/>
              </a:rPr>
              <a:t>月澳移民部长发布新闻稿，警告通过一家顾问公司以假结婚或假文件取得居留和技术移民签证的人士的签证申请将被拒绝，已批的签证会被取消并被起诉。据估计，这家顾问服务公司的诈骗活动，其</a:t>
            </a:r>
            <a:r>
              <a:rPr lang="en-US" altLang="zh-CN" sz="2000" dirty="0" smtClean="0">
                <a:ea typeface="宋体" charset="-122"/>
              </a:rPr>
              <a:t>“</a:t>
            </a:r>
            <a:r>
              <a:rPr lang="zh-CN" altLang="zh-CN" sz="2000" dirty="0" smtClean="0">
                <a:ea typeface="宋体" charset="-122"/>
              </a:rPr>
              <a:t>生意</a:t>
            </a:r>
            <a:r>
              <a:rPr lang="en-US" altLang="zh-CN" sz="2000" dirty="0" smtClean="0">
                <a:ea typeface="宋体" charset="-122"/>
              </a:rPr>
              <a:t>”</a:t>
            </a:r>
            <a:r>
              <a:rPr lang="zh-CN" altLang="zh-CN" sz="2000" dirty="0" smtClean="0">
                <a:ea typeface="宋体" charset="-122"/>
              </a:rPr>
              <a:t>超过</a:t>
            </a:r>
            <a:r>
              <a:rPr lang="en-US" altLang="zh-CN" sz="2000" dirty="0" smtClean="0">
                <a:ea typeface="宋体" charset="-122"/>
              </a:rPr>
              <a:t>1,230</a:t>
            </a:r>
            <a:r>
              <a:rPr lang="zh-CN" altLang="zh-CN" sz="2000" dirty="0" smtClean="0">
                <a:ea typeface="宋体" charset="-122"/>
              </a:rPr>
              <a:t>万元，受害者大多数是中国留学生，申请签证的文件是伪造的。</a:t>
            </a:r>
            <a:r>
              <a:rPr lang="zh-CN" altLang="zh-CN" sz="2800" dirty="0" smtClean="0">
                <a:ea typeface="宋体" charset="-122"/>
              </a:rPr>
              <a:t/>
            </a:r>
            <a:br>
              <a:rPr lang="zh-CN" altLang="zh-CN" sz="2800" dirty="0" smtClean="0">
                <a:ea typeface="宋体" charset="-122"/>
              </a:rPr>
            </a:br>
            <a:endParaRPr lang="zh-CN" altLang="zh-CN" sz="2800" dirty="0" smtClean="0">
              <a:solidFill>
                <a:srgbClr val="FF0000"/>
              </a:solidFill>
              <a:ea typeface="宋体" charset="-122"/>
            </a:endParaRPr>
          </a:p>
        </p:txBody>
      </p:sp>
      <p:pic>
        <p:nvPicPr>
          <p:cNvPr id="3174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052513"/>
            <a:ext cx="34671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smtClean="0">
                <a:solidFill>
                  <a:srgbClr val="0000FF"/>
                </a:solidFill>
                <a:ea typeface="宋体" charset="-122"/>
              </a:rPr>
              <a:t>    2</a:t>
            </a:r>
            <a:r>
              <a:rPr lang="zh-CN" altLang="en-US" sz="2000" b="1" dirty="0" smtClean="0">
                <a:solidFill>
                  <a:srgbClr val="0000FF"/>
                </a:solidFill>
                <a:ea typeface="宋体" charset="-122"/>
              </a:rPr>
              <a:t>、</a:t>
            </a:r>
            <a:r>
              <a:rPr lang="zh-CN" altLang="zh-CN" sz="2000" b="1" dirty="0" smtClean="0">
                <a:solidFill>
                  <a:srgbClr val="0000FF"/>
                </a:solidFill>
                <a:ea typeface="宋体" charset="-122"/>
              </a:rPr>
              <a:t>租房诈骗</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b="1" dirty="0" smtClean="0">
                <a:solidFill>
                  <a:srgbClr val="0000FF"/>
                </a:solidFill>
                <a:ea typeface="宋体" charset="-122"/>
              </a:rPr>
              <a:t/>
            </a:r>
            <a:br>
              <a:rPr lang="zh-CN" altLang="zh-CN" sz="2000" b="1" dirty="0" smtClean="0">
                <a:solidFill>
                  <a:srgbClr val="0000FF"/>
                </a:solidFill>
                <a:ea typeface="宋体" charset="-122"/>
              </a:rPr>
            </a:br>
            <a:r>
              <a:rPr lang="en-US" altLang="zh-CN" sz="2000" b="1" dirty="0" smtClean="0">
                <a:solidFill>
                  <a:srgbClr val="0000FF"/>
                </a:solidFill>
                <a:ea typeface="宋体" charset="-122"/>
              </a:rPr>
              <a:t>    </a:t>
            </a:r>
            <a:r>
              <a:rPr lang="zh-CN" altLang="zh-CN" sz="2000" dirty="0" smtClean="0">
                <a:solidFill>
                  <a:srgbClr val="0000FF"/>
                </a:solidFill>
                <a:ea typeface="宋体" charset="-122"/>
              </a:rPr>
              <a:t>房屋出租者通常会在当地报纸和房产中介办公地发布出租信息。房屋中介公司会帮助寻找合适的房屋并看房。租房者可能被要求预付租金。首付通常包含合同到期后可返还的违约金。</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租房合同是重要的法律文件。如果对合同条款有疑问或有顾虑，建议在签署前寻求专业律师咨询，或可向各州的</a:t>
            </a:r>
            <a:r>
              <a:rPr lang="zh-CN" altLang="en-US" sz="2000" dirty="0" smtClean="0">
                <a:solidFill>
                  <a:srgbClr val="0000FF"/>
                </a:solidFill>
                <a:ea typeface="宋体" charset="-122"/>
              </a:rPr>
              <a:t>法律援助办公室</a:t>
            </a:r>
            <a:r>
              <a:rPr lang="zh-CN" altLang="zh-CN" sz="2000" dirty="0" smtClean="0">
                <a:solidFill>
                  <a:srgbClr val="0000FF"/>
                </a:solidFill>
                <a:ea typeface="宋体" charset="-122"/>
              </a:rPr>
              <a:t>寻求帮助。</a:t>
            </a:r>
            <a:br>
              <a:rPr lang="zh-CN" altLang="zh-CN" sz="2000" dirty="0" smtClean="0">
                <a:solidFill>
                  <a:srgbClr val="0000FF"/>
                </a:solidFill>
                <a:ea typeface="宋体" charset="-122"/>
              </a:rPr>
            </a:br>
            <a:r>
              <a:rPr lang="en-US" altLang="zh-CN" sz="2000" dirty="0" smtClean="0">
                <a:solidFill>
                  <a:srgbClr val="0000FF"/>
                </a:solidFill>
                <a:ea typeface="宋体" charset="-122"/>
              </a:rPr>
              <a:t> </a:t>
            </a:r>
            <a:endParaRPr lang="zh-CN" altLang="zh-CN" sz="2000" dirty="0" smtClean="0">
              <a:solidFill>
                <a:srgbClr val="0000FF"/>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ctrTitle"/>
          </p:nvPr>
        </p:nvSpPr>
        <p:spPr>
          <a:xfrm>
            <a:off x="685800" y="908050"/>
            <a:ext cx="7772400" cy="4897438"/>
          </a:xfrm>
        </p:spPr>
        <p:txBody>
          <a:bodyPr/>
          <a:lstStyle/>
          <a:p>
            <a:pPr algn="l"/>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 </a:t>
            </a:r>
            <a:r>
              <a:rPr lang="zh-CN" altLang="zh-CN" sz="2000" dirty="0" smtClean="0">
                <a:solidFill>
                  <a:srgbClr val="0000FF"/>
                </a:solidFill>
                <a:ea typeface="宋体" charset="-122"/>
              </a:rPr>
              <a:t>租房一定要签署</a:t>
            </a:r>
            <a:r>
              <a:rPr lang="zh-CN" altLang="zh-CN" sz="2000" dirty="0" smtClean="0">
                <a:solidFill>
                  <a:srgbClr val="FF0000"/>
                </a:solidFill>
                <a:ea typeface="宋体" charset="-122"/>
              </a:rPr>
              <a:t>合同</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与人</a:t>
            </a:r>
            <a:r>
              <a:rPr lang="zh-CN" altLang="zh-CN" sz="2000" dirty="0" smtClean="0">
                <a:solidFill>
                  <a:srgbClr val="FF0000"/>
                </a:solidFill>
                <a:ea typeface="宋体" charset="-122"/>
              </a:rPr>
              <a:t>合租</a:t>
            </a:r>
            <a:r>
              <a:rPr lang="zh-CN" altLang="zh-CN" sz="2000" dirty="0" smtClean="0">
                <a:solidFill>
                  <a:srgbClr val="0000FF"/>
                </a:solidFill>
                <a:ea typeface="宋体" charset="-122"/>
              </a:rPr>
              <a:t>的房租一般较低，但与合租者产生矛盾的可能性远大于单独租房。</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在未仔细阅读、理解并</a:t>
            </a:r>
            <a:r>
              <a:rPr lang="zh-CN" altLang="zh-CN" sz="2000" dirty="0" smtClean="0">
                <a:solidFill>
                  <a:srgbClr val="FF0000"/>
                </a:solidFill>
                <a:ea typeface="宋体" charset="-122"/>
              </a:rPr>
              <a:t>接受租约</a:t>
            </a:r>
            <a:r>
              <a:rPr lang="zh-CN" altLang="zh-CN" sz="2000" dirty="0" smtClean="0">
                <a:solidFill>
                  <a:srgbClr val="0000FF"/>
                </a:solidFill>
                <a:ea typeface="宋体" charset="-122"/>
              </a:rPr>
              <a:t>所有内容前，不要轻易签署租约。</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不要拒交房租。</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爱护房屋设施及家具，未经房东书面同意，勿擅自对房屋设施进行</a:t>
            </a:r>
            <a:r>
              <a:rPr lang="zh-CN" altLang="zh-CN" sz="2000" dirty="0" smtClean="0">
                <a:solidFill>
                  <a:srgbClr val="FF0000"/>
                </a:solidFill>
                <a:ea typeface="宋体" charset="-122"/>
              </a:rPr>
              <a:t>改动</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与邻居和睦相处，注意室外</a:t>
            </a:r>
            <a:r>
              <a:rPr lang="zh-CN" altLang="zh-CN" sz="2000" dirty="0" smtClean="0">
                <a:solidFill>
                  <a:srgbClr val="FF0000"/>
                </a:solidFill>
                <a:ea typeface="宋体" charset="-122"/>
              </a:rPr>
              <a:t>卫生</a:t>
            </a:r>
            <a:r>
              <a:rPr lang="zh-CN" altLang="zh-CN" sz="2000" dirty="0" smtClean="0">
                <a:solidFill>
                  <a:srgbClr val="0000FF"/>
                </a:solidFill>
                <a:ea typeface="宋体" charset="-122"/>
              </a:rPr>
              <a:t>，不要制造</a:t>
            </a:r>
            <a:r>
              <a:rPr lang="zh-CN" altLang="zh-CN" sz="2000" dirty="0" smtClean="0">
                <a:solidFill>
                  <a:srgbClr val="FF0000"/>
                </a:solidFill>
                <a:ea typeface="宋体" charset="-122"/>
              </a:rPr>
              <a:t>噪音</a:t>
            </a:r>
            <a:r>
              <a:rPr lang="zh-CN" altLang="zh-CN" sz="2000" dirty="0" smtClean="0">
                <a:solidFill>
                  <a:srgbClr val="0000FF"/>
                </a:solidFill>
                <a:ea typeface="宋体" charset="-122"/>
              </a:rPr>
              <a:t>，特别是在深夜。</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a:t>
            </a:r>
            <a:r>
              <a:rPr lang="zh-CN" altLang="zh-CN" sz="2000" dirty="0" smtClean="0">
                <a:solidFill>
                  <a:srgbClr val="FF0000"/>
                </a:solidFill>
                <a:ea typeface="宋体" charset="-122"/>
              </a:rPr>
              <a:t>尊重</a:t>
            </a:r>
            <a:r>
              <a:rPr lang="zh-CN" altLang="zh-CN" sz="2000" dirty="0" smtClean="0">
                <a:solidFill>
                  <a:srgbClr val="0000FF"/>
                </a:solidFill>
                <a:ea typeface="宋体" charset="-122"/>
              </a:rPr>
              <a:t>合租人的生活习惯，合理安排起居，注意卫生。勿介入合租人隐私或家庭事务。</a:t>
            </a:r>
          </a:p>
        </p:txBody>
      </p:sp>
      <p:pic>
        <p:nvPicPr>
          <p:cNvPr id="3379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611" y="623273"/>
            <a:ext cx="2304778"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smtClean="0">
                <a:solidFill>
                  <a:srgbClr val="0000FF"/>
                </a:solidFill>
                <a:ea typeface="宋体" charset="-122"/>
              </a:rPr>
              <a:t>    3</a:t>
            </a:r>
            <a:r>
              <a:rPr lang="zh-CN" altLang="en-US" sz="2000" b="1" dirty="0" smtClean="0">
                <a:solidFill>
                  <a:srgbClr val="0000FF"/>
                </a:solidFill>
                <a:ea typeface="宋体" charset="-122"/>
              </a:rPr>
              <a:t>、</a:t>
            </a:r>
            <a:r>
              <a:rPr lang="zh-CN" altLang="zh-CN" sz="2000" b="1" dirty="0" smtClean="0">
                <a:solidFill>
                  <a:srgbClr val="0000FF"/>
                </a:solidFill>
                <a:ea typeface="宋体" charset="-122"/>
              </a:rPr>
              <a:t>投资诈骗</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在澳中国公民盲目投资而上当受骗，造成巨额经济损失的情况时有发生。要了解投资项目本身的情况</a:t>
            </a:r>
            <a:r>
              <a:rPr lang="zh-CN" altLang="en-US" sz="2000" dirty="0" smtClean="0">
                <a:solidFill>
                  <a:srgbClr val="0000FF"/>
                </a:solidFill>
                <a:ea typeface="宋体" charset="-122"/>
              </a:rPr>
              <a:t>、</a:t>
            </a:r>
            <a:r>
              <a:rPr lang="zh-CN" altLang="zh-CN" sz="2000" dirty="0" smtClean="0">
                <a:solidFill>
                  <a:srgbClr val="0000FF"/>
                </a:solidFill>
                <a:ea typeface="宋体" charset="-122"/>
              </a:rPr>
              <a:t>了解澳及其各州相关法律，特别要注意防范诈骗。</a:t>
            </a:r>
            <a:r>
              <a:rPr lang="en-US" altLang="zh-CN" sz="2000" dirty="0" smtClean="0">
                <a:solidFill>
                  <a:srgbClr val="0000FF"/>
                </a:solidFill>
                <a:ea typeface="宋体" charset="-122"/>
              </a:rPr>
              <a:t>2013</a:t>
            </a:r>
            <a:r>
              <a:rPr lang="zh-CN" altLang="zh-CN" sz="2000" dirty="0" smtClean="0">
                <a:solidFill>
                  <a:srgbClr val="0000FF"/>
                </a:solidFill>
                <a:ea typeface="宋体" charset="-122"/>
              </a:rPr>
              <a:t>年</a:t>
            </a:r>
            <a:r>
              <a:rPr lang="zh-CN" altLang="en-US" sz="2000" dirty="0" smtClean="0">
                <a:solidFill>
                  <a:srgbClr val="0000FF"/>
                </a:solidFill>
                <a:ea typeface="宋体" charset="-122"/>
              </a:rPr>
              <a:t>澳竞争和消费者委员会</a:t>
            </a:r>
            <a:r>
              <a:rPr lang="zh-CN" altLang="zh-CN" sz="2000" dirty="0" smtClean="0">
                <a:solidFill>
                  <a:srgbClr val="0000FF"/>
                </a:solidFill>
                <a:ea typeface="宋体" charset="-122"/>
              </a:rPr>
              <a:t>接到的诈骗投诉涉及损失达</a:t>
            </a:r>
            <a:r>
              <a:rPr lang="en-US" altLang="zh-CN" sz="2000" dirty="0" smtClean="0">
                <a:solidFill>
                  <a:srgbClr val="0000FF"/>
                </a:solidFill>
                <a:ea typeface="宋体" charset="-122"/>
              </a:rPr>
              <a:t>8,900</a:t>
            </a:r>
            <a:r>
              <a:rPr lang="zh-CN" altLang="zh-CN" sz="2000" dirty="0" smtClean="0">
                <a:solidFill>
                  <a:srgbClr val="0000FF"/>
                </a:solidFill>
                <a:ea typeface="宋体" charset="-122"/>
              </a:rPr>
              <a:t>多万澳元。澳常见诈骗案件类型有：</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预付费用诈骗。</a:t>
            </a:r>
            <a:r>
              <a:rPr lang="zh-CN" altLang="zh-CN" sz="2000" dirty="0" smtClean="0">
                <a:solidFill>
                  <a:srgbClr val="0000FF"/>
                </a:solidFill>
                <a:ea typeface="宋体" charset="-122"/>
              </a:rPr>
              <a:t>不法分子以退款、优惠、折扣等为诱饵，要求当事人提前支付有关费用等。</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FF0000"/>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网络钓鱼诈骗。</a:t>
            </a:r>
            <a:r>
              <a:rPr lang="zh-CN" altLang="zh-CN" sz="2000" dirty="0" smtClean="0">
                <a:solidFill>
                  <a:srgbClr val="0000FF"/>
                </a:solidFill>
                <a:ea typeface="宋体" charset="-122"/>
              </a:rPr>
              <a:t>通过电子邮件或短信，冒充政府部门或其他机构，提供虚假网站链接并索要个人信息。　　</a:t>
            </a:r>
            <a:r>
              <a:rPr lang="en-US" altLang="zh-CN" sz="2000" dirty="0" smtClean="0">
                <a:solidFill>
                  <a:srgbClr val="0000FF"/>
                </a:solidFill>
                <a:ea typeface="宋体" charset="-122"/>
              </a:rPr>
              <a:t>     </a:t>
            </a:r>
            <a:br>
              <a:rPr lang="en-US" altLang="zh-CN" sz="2000" dirty="0" smtClean="0">
                <a:solidFill>
                  <a:srgbClr val="0000FF"/>
                </a:solidFill>
                <a:ea typeface="宋体" charset="-122"/>
              </a:rPr>
            </a:br>
            <a:r>
              <a:rPr lang="en-US" altLang="zh-CN" sz="2000" dirty="0" smtClean="0">
                <a:solidFill>
                  <a:srgbClr val="FF0000"/>
                </a:solidFill>
                <a:ea typeface="宋体" charset="-122"/>
              </a:rPr>
              <a:t>   </a:t>
            </a: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电脑黑客入侵。</a:t>
            </a:r>
            <a:r>
              <a:rPr lang="zh-CN" altLang="zh-CN" sz="2000" dirty="0" smtClean="0">
                <a:solidFill>
                  <a:srgbClr val="0000FF"/>
                </a:solidFill>
                <a:ea typeface="宋体" charset="-122"/>
              </a:rPr>
              <a:t>通过电脑病毒或冒充电脑专业机构人员要求远程控制受害人电脑，窃取个人信息。　　</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彩票抽奖诈骗。</a:t>
            </a:r>
            <a:r>
              <a:rPr lang="zh-CN" altLang="zh-CN" sz="2000" dirty="0" smtClean="0">
                <a:solidFill>
                  <a:srgbClr val="0000FF"/>
                </a:solidFill>
                <a:ea typeface="宋体" charset="-122"/>
              </a:rPr>
              <a:t>通知受害人彩票或在某项抽奖活动中奖，但要求提供个人信息并提前支付费用，以便获取奖项。　</a:t>
            </a:r>
            <a:r>
              <a:rPr lang="en-US" altLang="zh-CN" sz="2000" dirty="0" smtClean="0">
                <a:solidFill>
                  <a:srgbClr val="0000FF"/>
                </a:solidFill>
                <a:ea typeface="宋体" charset="-122"/>
              </a:rPr>
              <a:t> </a:t>
            </a: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ctrTitle"/>
          </p:nvPr>
        </p:nvSpPr>
        <p:spPr>
          <a:xfrm>
            <a:off x="685800" y="908050"/>
            <a:ext cx="7772400" cy="4897438"/>
          </a:xfrm>
        </p:spPr>
        <p:txBody>
          <a:bodyPr/>
          <a:lstStyle/>
          <a:p>
            <a:pPr algn="l"/>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b="1" dirty="0" smtClean="0">
                <a:solidFill>
                  <a:srgbClr val="FF0000"/>
                </a:solidFill>
                <a:ea typeface="宋体" charset="-122"/>
              </a:rPr>
              <a:t> </a:t>
            </a:r>
            <a:r>
              <a:rPr lang="zh-CN" altLang="zh-CN" sz="2000" b="1" dirty="0" smtClean="0">
                <a:solidFill>
                  <a:srgbClr val="0000FF"/>
                </a:solidFill>
                <a:ea typeface="宋体" charset="-122"/>
              </a:rPr>
              <a:t>防范投资骗局：</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建议寻求律师、会计师或其他专业人士的独立建议。</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检查对方是否在</a:t>
            </a:r>
            <a:r>
              <a:rPr lang="zh-CN" altLang="en-US" sz="2000" dirty="0" smtClean="0">
                <a:solidFill>
                  <a:srgbClr val="0000FF"/>
                </a:solidFill>
                <a:ea typeface="宋体" charset="-122"/>
              </a:rPr>
              <a:t>澳证券投资委员会</a:t>
            </a:r>
            <a:r>
              <a:rPr lang="en-US" altLang="zh-CN" sz="2000" dirty="0" smtClean="0">
                <a:solidFill>
                  <a:srgbClr val="0000FF"/>
                </a:solidFill>
                <a:ea typeface="宋体" charset="-122"/>
              </a:rPr>
              <a:t>-ASIC</a:t>
            </a:r>
            <a:r>
              <a:rPr lang="zh-CN" altLang="en-US" sz="2000" dirty="0" smtClean="0">
                <a:solidFill>
                  <a:srgbClr val="0000FF"/>
                </a:solidFill>
                <a:ea typeface="宋体" charset="-122"/>
              </a:rPr>
              <a:t>网站</a:t>
            </a:r>
            <a:r>
              <a:rPr lang="zh-CN" altLang="zh-CN" sz="2000" dirty="0" smtClean="0">
                <a:solidFill>
                  <a:srgbClr val="0000FF"/>
                </a:solidFill>
                <a:ea typeface="宋体" charset="-122"/>
              </a:rPr>
              <a:t>注册。</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检查对方是否在</a:t>
            </a:r>
            <a:r>
              <a:rPr lang="zh-CN" altLang="en-US" sz="2000" dirty="0" smtClean="0">
                <a:solidFill>
                  <a:srgbClr val="0000FF"/>
                </a:solidFill>
                <a:ea typeface="宋体" charset="-122"/>
              </a:rPr>
              <a:t>“黑名单”</a:t>
            </a:r>
            <a:r>
              <a:rPr lang="zh-CN" altLang="zh-CN" sz="2000" dirty="0" smtClean="0">
                <a:solidFill>
                  <a:srgbClr val="0000FF"/>
                </a:solidFill>
                <a:ea typeface="宋体" charset="-122"/>
              </a:rPr>
              <a:t>公司之列。</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如您已经开始付钱给对方了，请停止给付。</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告诉家人和朋友不要上当。</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不要通过电话注册投资。</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0000FF"/>
                </a:solidFill>
                <a:ea typeface="宋体" charset="-122"/>
              </a:rPr>
              <a:t> </a:t>
            </a:r>
            <a:r>
              <a:rPr lang="zh-CN" altLang="zh-CN" sz="2000" dirty="0" smtClean="0">
                <a:solidFill>
                  <a:srgbClr val="FF0000"/>
                </a:solidFill>
                <a:ea typeface="宋体" charset="-122"/>
              </a:rPr>
              <a:t>在任何情况下都不要相信</a:t>
            </a:r>
            <a:r>
              <a:rPr lang="zh-CN" altLang="en-US" sz="2000" dirty="0" smtClean="0">
                <a:solidFill>
                  <a:srgbClr val="FF0000"/>
                </a:solidFill>
                <a:ea typeface="宋体" charset="-122"/>
              </a:rPr>
              <a:t>“</a:t>
            </a:r>
            <a:r>
              <a:rPr lang="zh-CN" altLang="zh-CN" sz="2000" dirty="0" smtClean="0">
                <a:solidFill>
                  <a:srgbClr val="FF0000"/>
                </a:solidFill>
                <a:ea typeface="宋体" charset="-122"/>
              </a:rPr>
              <a:t>天上掉馅饼</a:t>
            </a:r>
            <a:r>
              <a:rPr lang="zh-CN" altLang="en-US" sz="2000" dirty="0" smtClean="0">
                <a:solidFill>
                  <a:srgbClr val="FF0000"/>
                </a:solidFill>
                <a:ea typeface="宋体" charset="-122"/>
              </a:rPr>
              <a:t>”</a:t>
            </a:r>
            <a:r>
              <a:rPr lang="zh-CN" altLang="zh-CN" sz="2000" dirty="0" smtClean="0">
                <a:solidFill>
                  <a:srgbClr val="FF0000"/>
                </a:solidFill>
                <a:ea typeface="宋体" charset="-122"/>
              </a:rPr>
              <a:t>的事情发生</a:t>
            </a:r>
            <a:r>
              <a:rPr lang="zh-CN" altLang="zh-CN" sz="2000" dirty="0" smtClean="0">
                <a:solidFill>
                  <a:srgbClr val="0000FF"/>
                </a:solidFill>
                <a:ea typeface="宋体" charset="-122"/>
              </a:rPr>
              <a:t>。骗子们擅长说服您投资是真实的、回报率高、风险低或无风险。这类</a:t>
            </a:r>
            <a:r>
              <a:rPr lang="en-US" altLang="zh-CN" sz="2000" dirty="0" smtClean="0">
                <a:solidFill>
                  <a:srgbClr val="0000FF"/>
                </a:solidFill>
                <a:ea typeface="宋体" charset="-122"/>
              </a:rPr>
              <a:t>“</a:t>
            </a:r>
            <a:r>
              <a:rPr lang="zh-CN" altLang="zh-CN" sz="2000" dirty="0" smtClean="0">
                <a:solidFill>
                  <a:srgbClr val="0000FF"/>
                </a:solidFill>
                <a:ea typeface="宋体" charset="-122"/>
              </a:rPr>
              <a:t>好事</a:t>
            </a:r>
            <a:r>
              <a:rPr lang="en-US" altLang="zh-CN" sz="2000" dirty="0" smtClean="0">
                <a:solidFill>
                  <a:srgbClr val="0000FF"/>
                </a:solidFill>
                <a:ea typeface="宋体" charset="-122"/>
              </a:rPr>
              <a:t>”</a:t>
            </a:r>
            <a:r>
              <a:rPr lang="zh-CN" altLang="zh-CN" sz="2000" dirty="0" smtClean="0">
                <a:solidFill>
                  <a:srgbClr val="0000FF"/>
                </a:solidFill>
                <a:ea typeface="宋体" charset="-122"/>
              </a:rPr>
              <a:t>通常是骗局。</a:t>
            </a:r>
          </a:p>
        </p:txBody>
      </p:sp>
      <p:pic>
        <p:nvPicPr>
          <p:cNvPr id="3584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856" y="836712"/>
            <a:ext cx="2304778"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smtClean="0">
                <a:solidFill>
                  <a:srgbClr val="0000FF"/>
                </a:solidFill>
                <a:ea typeface="宋体" charset="-122"/>
              </a:rPr>
              <a:t>    4</a:t>
            </a:r>
            <a:r>
              <a:rPr lang="zh-CN" altLang="en-US" sz="2000" b="1" dirty="0" smtClean="0">
                <a:solidFill>
                  <a:srgbClr val="0000FF"/>
                </a:solidFill>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其他类型诈骗</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chemeClr val="tx1"/>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网上购物诈骗。</a:t>
            </a:r>
            <a:r>
              <a:rPr lang="zh-CN" altLang="zh-CN" sz="2000" dirty="0" smtClean="0">
                <a:solidFill>
                  <a:srgbClr val="0000FF"/>
                </a:solidFill>
                <a:ea typeface="宋体" charset="-122"/>
              </a:rPr>
              <a:t>通过虚假购物广告要求买家先付款，但收到款项后并不发货。在网上购物并使用假支票或汇票付款后，要求卖家退还多付部分款项。　　</a:t>
            </a:r>
            <a:br>
              <a:rPr lang="zh-CN" altLang="zh-CN" sz="2000" dirty="0" smtClean="0">
                <a:solidFill>
                  <a:srgbClr val="0000FF"/>
                </a:solidFill>
                <a:ea typeface="宋体" charset="-122"/>
              </a:rPr>
            </a:br>
            <a:r>
              <a:rPr lang="en-US" altLang="zh-CN" sz="2000" dirty="0" smtClean="0">
                <a:solidFill>
                  <a:schemeClr val="tx1"/>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意外中奖诈骗。</a:t>
            </a:r>
            <a:r>
              <a:rPr lang="zh-CN" altLang="zh-CN" sz="2000" dirty="0" smtClean="0">
                <a:solidFill>
                  <a:srgbClr val="0000FF"/>
                </a:solidFill>
                <a:ea typeface="宋体" charset="-122"/>
              </a:rPr>
              <a:t>与彩票抽奖诈骗类似，引诱受害人相信自己在某项未参加过活动中中奖，并要求提前支付税款和手续费。　　</a:t>
            </a:r>
            <a:br>
              <a:rPr lang="zh-CN" altLang="zh-CN" sz="2000" dirty="0" smtClean="0">
                <a:solidFill>
                  <a:srgbClr val="0000FF"/>
                </a:solidFill>
                <a:ea typeface="宋体" charset="-122"/>
              </a:rPr>
            </a:br>
            <a:r>
              <a:rPr lang="en-US" altLang="zh-CN" sz="2000" dirty="0" smtClean="0">
                <a:solidFill>
                  <a:schemeClr val="tx1"/>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虚假账单诈骗。</a:t>
            </a:r>
            <a:r>
              <a:rPr lang="zh-CN" altLang="zh-CN" sz="2000" dirty="0" smtClean="0">
                <a:solidFill>
                  <a:srgbClr val="0000FF"/>
                </a:solidFill>
                <a:ea typeface="宋体" charset="-122"/>
              </a:rPr>
              <a:t>向受害人寄送假账单并要求其付款。　　</a:t>
            </a:r>
            <a:br>
              <a:rPr lang="zh-CN" altLang="zh-CN" sz="2000" dirty="0" smtClean="0">
                <a:solidFill>
                  <a:srgbClr val="0000FF"/>
                </a:solidFill>
                <a:ea typeface="宋体" charset="-122"/>
              </a:rPr>
            </a:br>
            <a:r>
              <a:rPr lang="en-US" altLang="zh-CN" sz="2000" dirty="0" smtClean="0">
                <a:solidFill>
                  <a:schemeClr val="tx1"/>
                </a:solidFill>
                <a:ea typeface="宋体" charset="-122"/>
              </a:rPr>
              <a:t>    </a:t>
            </a:r>
            <a:r>
              <a:rPr lang="en-US" altLang="zh-CN" sz="2000" dirty="0" smtClean="0">
                <a:solidFill>
                  <a:srgbClr val="0000FF"/>
                </a:solidFill>
                <a:ea typeface="宋体" charset="-122"/>
              </a:rPr>
              <a:t>● </a:t>
            </a:r>
            <a:r>
              <a:rPr lang="zh-CN" altLang="zh-CN" sz="2000" dirty="0" smtClean="0">
                <a:solidFill>
                  <a:srgbClr val="FF0000"/>
                </a:solidFill>
                <a:ea typeface="宋体" charset="-122"/>
              </a:rPr>
              <a:t>虚假工作诈骗。</a:t>
            </a:r>
            <a:r>
              <a:rPr lang="zh-CN" altLang="zh-CN" sz="2000" dirty="0" smtClean="0">
                <a:solidFill>
                  <a:srgbClr val="0000FF"/>
                </a:solidFill>
                <a:ea typeface="宋体" charset="-122"/>
              </a:rPr>
              <a:t>向受害人提供虚假工作机会，但要求提前支付培训费、制装费等。　　</a:t>
            </a:r>
            <a:br>
              <a:rPr lang="zh-CN" altLang="zh-CN" sz="2000" dirty="0" smtClean="0">
                <a:solidFill>
                  <a:srgbClr val="0000FF"/>
                </a:solidFill>
                <a:ea typeface="宋体" charset="-122"/>
              </a:rPr>
            </a:br>
            <a:r>
              <a:rPr lang="en-US" altLang="zh-CN" sz="2000" dirty="0" smtClean="0">
                <a:solidFill>
                  <a:schemeClr val="tx1"/>
                </a:solidFill>
                <a:ea typeface="宋体" charset="-122"/>
              </a:rPr>
              <a:t>   </a:t>
            </a:r>
            <a:r>
              <a:rPr lang="en-US" altLang="zh-CN" sz="2000" dirty="0" smtClean="0">
                <a:solidFill>
                  <a:srgbClr val="0000FF"/>
                </a:solidFill>
                <a:ea typeface="宋体" charset="-122"/>
              </a:rPr>
              <a:t> ● </a:t>
            </a:r>
            <a:r>
              <a:rPr lang="zh-CN" altLang="zh-CN" sz="2000" dirty="0" smtClean="0">
                <a:solidFill>
                  <a:srgbClr val="FF0000"/>
                </a:solidFill>
                <a:ea typeface="宋体" charset="-122"/>
              </a:rPr>
              <a:t>约会婚恋诈骗。</a:t>
            </a:r>
            <a:r>
              <a:rPr lang="zh-CN" altLang="zh-CN" sz="2000" dirty="0" smtClean="0">
                <a:solidFill>
                  <a:srgbClr val="0000FF"/>
                </a:solidFill>
                <a:ea typeface="宋体" charset="-122"/>
              </a:rPr>
              <a:t>以谈恋爱为名与受害人建立发展关系并取得信任，随后以各种借口索要财物。　　</a:t>
            </a:r>
            <a:br>
              <a:rPr lang="zh-CN" altLang="zh-CN" sz="2000" dirty="0" smtClean="0">
                <a:solidFill>
                  <a:srgbClr val="0000FF"/>
                </a:solidFill>
                <a:ea typeface="宋体" charset="-122"/>
              </a:rPr>
            </a:br>
            <a:r>
              <a:rPr lang="en-US" altLang="zh-CN" sz="2000" dirty="0" smtClean="0">
                <a:solidFill>
                  <a:schemeClr val="tx1"/>
                </a:solidFill>
                <a:ea typeface="宋体" charset="-122"/>
              </a:rPr>
              <a:t>    </a:t>
            </a:r>
            <a:r>
              <a:rPr lang="en-US" altLang="zh-CN" sz="2000" dirty="0" smtClean="0">
                <a:solidFill>
                  <a:srgbClr val="0000FF"/>
                </a:solidFill>
                <a:ea typeface="宋体" charset="-122"/>
              </a:rPr>
              <a:t>●</a:t>
            </a:r>
            <a:r>
              <a:rPr lang="en-US" altLang="zh-CN" sz="2000" dirty="0" smtClean="0">
                <a:solidFill>
                  <a:schemeClr val="tx1"/>
                </a:solidFill>
                <a:ea typeface="宋体" charset="-122"/>
              </a:rPr>
              <a:t> </a:t>
            </a:r>
            <a:r>
              <a:rPr lang="zh-CN" altLang="zh-CN" sz="2000" dirty="0" smtClean="0">
                <a:solidFill>
                  <a:srgbClr val="FF0000"/>
                </a:solidFill>
                <a:ea typeface="宋体" charset="-122"/>
              </a:rPr>
              <a:t>手机电信诈骗。</a:t>
            </a:r>
            <a:r>
              <a:rPr lang="zh-CN" altLang="zh-CN" sz="2000" dirty="0" smtClean="0">
                <a:solidFill>
                  <a:srgbClr val="0000FF"/>
                </a:solidFill>
                <a:ea typeface="宋体" charset="-122"/>
              </a:rPr>
              <a:t>以订购手机铃声或信息服务、抽奖、未接电话回拨为名收取受害人高额费用。拨打以</a:t>
            </a:r>
            <a:r>
              <a:rPr lang="en-US" altLang="zh-CN" sz="2000" dirty="0" smtClean="0">
                <a:solidFill>
                  <a:srgbClr val="0000FF"/>
                </a:solidFill>
                <a:ea typeface="宋体" charset="-122"/>
              </a:rPr>
              <a:t>19</a:t>
            </a:r>
            <a:r>
              <a:rPr lang="zh-CN" altLang="zh-CN" sz="2000" dirty="0" smtClean="0">
                <a:solidFill>
                  <a:srgbClr val="0000FF"/>
                </a:solidFill>
                <a:ea typeface="宋体" charset="-122"/>
              </a:rPr>
              <a:t>开头的澳电话号码通常会被收取高额电话费。</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8574">
            <a:off x="5626100" y="1082675"/>
            <a:ext cx="26400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标题 1"/>
          <p:cNvSpPr>
            <a:spLocks noGrp="1"/>
          </p:cNvSpPr>
          <p:nvPr>
            <p:ph type="ctrTitle"/>
          </p:nvPr>
        </p:nvSpPr>
        <p:spPr>
          <a:xfrm>
            <a:off x="685800" y="908050"/>
            <a:ext cx="7772400" cy="4897438"/>
          </a:xfrm>
        </p:spPr>
        <p:txBody>
          <a:bodyPr/>
          <a:lstStyle/>
          <a:p>
            <a:pPr algn="l"/>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b="1" dirty="0" smtClean="0">
                <a:solidFill>
                  <a:srgbClr val="0000FF"/>
                </a:solidFill>
                <a:ea typeface="宋体" charset="-122"/>
              </a:rPr>
              <a:t>防范网络诈骗：</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及时更新电脑安全软件并定期扫描查毒；</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打开操作系统和软件的自动更新功能；</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采用复杂的密码口令，为不同程序设置不同的密码；</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在点击打开</a:t>
            </a:r>
            <a:r>
              <a:rPr lang="zh-CN" altLang="en-US" sz="2000" dirty="0" smtClean="0">
                <a:solidFill>
                  <a:srgbClr val="0000FF"/>
                </a:solidFill>
                <a:ea typeface="宋体" charset="-122"/>
              </a:rPr>
              <a:t>“</a:t>
            </a:r>
            <a:r>
              <a:rPr lang="zh-CN" altLang="zh-CN" sz="2000" dirty="0" smtClean="0">
                <a:solidFill>
                  <a:srgbClr val="0000FF"/>
                </a:solidFill>
                <a:ea typeface="宋体" charset="-122"/>
              </a:rPr>
              <a:t>附件</a:t>
            </a:r>
            <a:r>
              <a:rPr lang="zh-CN" altLang="en-US" sz="2000" dirty="0">
                <a:solidFill>
                  <a:srgbClr val="0000FF"/>
                </a:solidFill>
                <a:ea typeface="宋体" charset="-122"/>
              </a:rPr>
              <a:t>”</a:t>
            </a:r>
            <a:r>
              <a:rPr lang="zh-CN" altLang="zh-CN" sz="2000" dirty="0" smtClean="0">
                <a:solidFill>
                  <a:srgbClr val="0000FF"/>
                </a:solidFill>
                <a:ea typeface="宋体" charset="-122"/>
              </a:rPr>
              <a:t>前，三思而后行；</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在线购物要小心，注意研究售货者情况，并使用安全的支付方式；</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只从有信誉的出版商处下载客户端应用（</a:t>
            </a:r>
            <a:r>
              <a:rPr lang="en-US" altLang="zh-CN" sz="2000" dirty="0" smtClean="0">
                <a:solidFill>
                  <a:srgbClr val="0000FF"/>
                </a:solidFill>
                <a:ea typeface="宋体" charset="-122"/>
              </a:rPr>
              <a:t>APP</a:t>
            </a:r>
            <a:br>
              <a:rPr lang="en-US" altLang="zh-CN" sz="2000" dirty="0" smtClean="0">
                <a:solidFill>
                  <a:srgbClr val="0000FF"/>
                </a:solidFill>
                <a:ea typeface="宋体" charset="-122"/>
              </a:rPr>
            </a:br>
            <a:r>
              <a:rPr lang="zh-CN" altLang="zh-CN" sz="2000" dirty="0" smtClean="0">
                <a:solidFill>
                  <a:srgbClr val="0000FF"/>
                </a:solidFill>
                <a:ea typeface="宋体" charset="-122"/>
              </a:rPr>
              <a:t>经常检查您社交群里的隐私设置；</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在线提交照片和金融信息前，请三思而后行；告诉您的孩子注意安全；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把您在线遇到的不愉快或感受到的威胁告诉亲友。</a:t>
            </a:r>
          </a:p>
        </p:txBody>
      </p:sp>
      <p:pic>
        <p:nvPicPr>
          <p:cNvPr id="37892"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836712"/>
            <a:ext cx="2304778"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ea typeface="宋体" charset="-122"/>
              </a:rPr>
              <a:t>◆</a:t>
            </a:r>
            <a:r>
              <a:rPr lang="en-US" altLang="zh-CN" sz="2000" dirty="0" smtClean="0">
                <a:ea typeface="宋体" charset="-122"/>
              </a:rPr>
              <a:t> 2009</a:t>
            </a:r>
            <a:r>
              <a:rPr lang="zh-CN" altLang="zh-CN" sz="2000" dirty="0" smtClean="0">
                <a:ea typeface="宋体" charset="-122"/>
              </a:rPr>
              <a:t>年</a:t>
            </a:r>
            <a:r>
              <a:rPr lang="en-US" altLang="zh-CN" sz="2000" dirty="0" smtClean="0">
                <a:ea typeface="宋体" charset="-122"/>
              </a:rPr>
              <a:t>11</a:t>
            </a:r>
            <a:r>
              <a:rPr lang="zh-CN" altLang="zh-CN" sz="2000" dirty="0" smtClean="0">
                <a:ea typeface="宋体" charset="-122"/>
              </a:rPr>
              <a:t>月</a:t>
            </a:r>
            <a:r>
              <a:rPr lang="zh-CN" altLang="en-US" sz="2000" dirty="0" smtClean="0">
                <a:ea typeface="宋体" charset="-122"/>
              </a:rPr>
              <a:t>，</a:t>
            </a:r>
            <a:r>
              <a:rPr lang="zh-CN" altLang="zh-CN" sz="2000" dirty="0" smtClean="0">
                <a:ea typeface="宋体" charset="-122"/>
              </a:rPr>
              <a:t>当地人自称认识航空公司员工，能以优惠价购买机票，但订票人在交付现金后登机时发现所购票者使用的信用卡被冻结而被取消机票。买机票一定要索取正式发票或收据，尽早出票，并注意向航空公司查询机票情况。还发生过犯罪分子利用银行需要</a:t>
            </a:r>
            <a:r>
              <a:rPr lang="en-US" altLang="zh-CN" sz="2000" dirty="0" smtClean="0">
                <a:ea typeface="宋体" charset="-122"/>
              </a:rPr>
              <a:t>3</a:t>
            </a:r>
            <a:r>
              <a:rPr lang="zh-CN" altLang="zh-CN" sz="2000" dirty="0" smtClean="0">
                <a:ea typeface="宋体" charset="-122"/>
              </a:rPr>
              <a:t>个工作日才能确定支票到账的漏洞，用假支票支付车款等案件，在接收支票交易时要多加防范。</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FF0000"/>
                </a:solidFill>
                <a:ea typeface="宋体" charset="-122"/>
              </a:rPr>
              <a:t>◆</a:t>
            </a:r>
            <a:r>
              <a:rPr lang="en-US" altLang="zh-CN" sz="2000" dirty="0" smtClean="0">
                <a:ea typeface="宋体" charset="-122"/>
              </a:rPr>
              <a:t> 2013</a:t>
            </a:r>
            <a:r>
              <a:rPr lang="zh-CN" altLang="zh-CN" sz="2000" dirty="0" smtClean="0">
                <a:ea typeface="宋体" charset="-122"/>
              </a:rPr>
              <a:t>年</a:t>
            </a:r>
            <a:r>
              <a:rPr lang="en-US" altLang="zh-CN" sz="2000" dirty="0" smtClean="0">
                <a:ea typeface="宋体" charset="-122"/>
              </a:rPr>
              <a:t>12</a:t>
            </a:r>
            <a:r>
              <a:rPr lang="zh-CN" altLang="zh-CN" sz="2000" dirty="0" smtClean="0">
                <a:ea typeface="宋体" charset="-122"/>
              </a:rPr>
              <a:t>月，澳竞争与消费者委员会（</a:t>
            </a:r>
            <a:r>
              <a:rPr lang="en-US" altLang="zh-CN" sz="2000" dirty="0" smtClean="0">
                <a:ea typeface="宋体" charset="-122"/>
              </a:rPr>
              <a:t>ACCC</a:t>
            </a:r>
            <a:r>
              <a:rPr lang="zh-CN" altLang="zh-CN" sz="2000" dirty="0" smtClean="0">
                <a:ea typeface="宋体" charset="-122"/>
              </a:rPr>
              <a:t>）</a:t>
            </a:r>
            <a:r>
              <a:rPr lang="en-US" altLang="zh-CN" sz="2000" u="sng" dirty="0" err="1" smtClean="0">
                <a:ea typeface="宋体" charset="-122"/>
              </a:rPr>
              <a:t>发布信息</a:t>
            </a:r>
            <a:r>
              <a:rPr lang="zh-CN" altLang="zh-CN" sz="2000" dirty="0" smtClean="0">
                <a:ea typeface="宋体" charset="-122"/>
              </a:rPr>
              <a:t>，提醒消费者注意防范</a:t>
            </a:r>
            <a:r>
              <a:rPr lang="zh-CN" altLang="en-US" sz="2000" u="sng" dirty="0" smtClean="0">
                <a:ea typeface="宋体" charset="-122"/>
              </a:rPr>
              <a:t>“</a:t>
            </a:r>
            <a:r>
              <a:rPr lang="en-US" altLang="zh-CN" sz="2000" u="sng" dirty="0" err="1" smtClean="0">
                <a:ea typeface="宋体" charset="-122"/>
              </a:rPr>
              <a:t>Woolworths消费者满意度调查</a:t>
            </a:r>
            <a:r>
              <a:rPr lang="zh-CN" altLang="en-US" sz="2000" u="sng" dirty="0" smtClean="0">
                <a:ea typeface="宋体" charset="-122"/>
              </a:rPr>
              <a:t>”</a:t>
            </a:r>
            <a:r>
              <a:rPr lang="en-US" altLang="zh-CN" sz="2000" u="sng" dirty="0" err="1" smtClean="0">
                <a:ea typeface="宋体" charset="-122"/>
              </a:rPr>
              <a:t>骗局</a:t>
            </a:r>
            <a:r>
              <a:rPr lang="zh-CN" altLang="zh-CN" sz="2000" dirty="0" smtClean="0">
                <a:ea typeface="宋体" charset="-122"/>
              </a:rPr>
              <a:t>。该调查以支付</a:t>
            </a:r>
            <a:r>
              <a:rPr lang="en-US" altLang="zh-CN" sz="2000" dirty="0" smtClean="0">
                <a:ea typeface="宋体" charset="-122"/>
              </a:rPr>
              <a:t>150</a:t>
            </a:r>
            <a:r>
              <a:rPr lang="zh-CN" altLang="zh-CN" sz="2000" dirty="0" smtClean="0">
                <a:ea typeface="宋体" charset="-122"/>
              </a:rPr>
              <a:t>澳元礼品券为手段骗取消费者银行账户信息。骗子通常通过社交媒体或电子邮件发送调查问卷，你需要在回答问题，包括提供银行账户信息后方可获得礼品券，而礼品券是假的，商家不予接受。在此类骗局中，骗子通常会借用知名商家名义获取你的个人信息，从您的账户中盗取您的钱款，甚至盗用身份。</a:t>
            </a:r>
            <a:br>
              <a:rPr lang="zh-CN" altLang="zh-CN" sz="2000" dirty="0" smtClean="0">
                <a:ea typeface="宋体" charset="-122"/>
              </a:rPr>
            </a:br>
            <a:r>
              <a:rPr lang="zh-CN" altLang="zh-CN" sz="2800" dirty="0" smtClean="0">
                <a:ea typeface="宋体" charset="-122"/>
              </a:rPr>
              <a:t/>
            </a:r>
            <a:br>
              <a:rPr lang="zh-CN" altLang="zh-CN" sz="2800" dirty="0" smtClean="0">
                <a:ea typeface="宋体" charset="-122"/>
              </a:rPr>
            </a:br>
            <a:endParaRPr lang="zh-CN" altLang="zh-CN" sz="2800" dirty="0" smtClean="0">
              <a:solidFill>
                <a:srgbClr val="FF0000"/>
              </a:solidFill>
              <a:ea typeface="宋体" charset="-122"/>
            </a:endParaRPr>
          </a:p>
        </p:txBody>
      </p:sp>
      <p:pic>
        <p:nvPicPr>
          <p:cNvPr id="3891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685800" y="908050"/>
            <a:ext cx="7772400" cy="4897438"/>
          </a:xfrm>
        </p:spPr>
        <p:txBody>
          <a:bodyPr/>
          <a:lstStyle/>
          <a:p>
            <a:pPr algn="l"/>
            <a:r>
              <a:rPr lang="zh-CN" altLang="en-US" sz="2000" dirty="0" smtClean="0">
                <a:solidFill>
                  <a:srgbClr val="0000FF"/>
                </a:solidFill>
                <a:latin typeface="宋体" charset="-122"/>
                <a:ea typeface="宋体" charset="-122"/>
              </a:rPr>
              <a:t>    </a:t>
            </a:r>
            <a:r>
              <a:rPr lang="zh-CN" altLang="en-US" sz="2000" dirty="0" smtClean="0">
                <a:solidFill>
                  <a:srgbClr val="FF0000"/>
                </a:solidFill>
                <a:latin typeface="宋体" charset="-122"/>
                <a:ea typeface="宋体" charset="-122"/>
              </a:rPr>
              <a:t>（</a:t>
            </a:r>
            <a:r>
              <a:rPr lang="zh-CN" altLang="en-US" sz="2000" b="1" dirty="0" smtClean="0">
                <a:solidFill>
                  <a:srgbClr val="FF0000"/>
                </a:solidFill>
                <a:latin typeface="宋体" charset="-122"/>
                <a:ea typeface="宋体" charset="-122"/>
              </a:rPr>
              <a:t>一）什么是领事保护？</a:t>
            </a:r>
            <a:r>
              <a:rPr lang="en-US" altLang="zh-CN" sz="2000" dirty="0" smtClean="0">
                <a:solidFill>
                  <a:srgbClr val="FF0000"/>
                </a:solidFill>
                <a:latin typeface="宋体" charset="-122"/>
                <a:ea typeface="宋体" charset="-122"/>
              </a:rPr>
              <a:t/>
            </a:r>
            <a:br>
              <a:rPr lang="en-US" altLang="zh-CN" sz="2000" dirty="0" smtClean="0">
                <a:solidFill>
                  <a:srgbClr val="FF0000"/>
                </a:solidFill>
                <a:latin typeface="宋体" charset="-122"/>
                <a:ea typeface="宋体" charset="-122"/>
              </a:rPr>
            </a:b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 </a:t>
            </a:r>
            <a:r>
              <a:rPr lang="zh-CN" altLang="en-US" sz="2000" dirty="0" smtClean="0">
                <a:solidFill>
                  <a:srgbClr val="FF0000"/>
                </a:solidFill>
                <a:latin typeface="宋体" charset="-122"/>
                <a:ea typeface="宋体" charset="-122"/>
              </a:rPr>
              <a:t>概念</a:t>
            </a:r>
            <a:r>
              <a:rPr lang="zh-CN" altLang="en-US" sz="2000" dirty="0" smtClean="0">
                <a:solidFill>
                  <a:srgbClr val="FF0000"/>
                </a:solidFill>
                <a:ea typeface="宋体" charset="-122"/>
              </a:rPr>
              <a:t>：</a:t>
            </a:r>
            <a:r>
              <a:rPr lang="zh-CN" altLang="en-US" sz="2000" dirty="0">
                <a:solidFill>
                  <a:srgbClr val="0000FF"/>
                </a:solidFill>
                <a:ea typeface="宋体" charset="-122"/>
              </a:rPr>
              <a:t>在</a:t>
            </a:r>
            <a:r>
              <a:rPr lang="zh-CN" altLang="zh-CN" sz="2000" dirty="0" smtClean="0">
                <a:solidFill>
                  <a:srgbClr val="0000FF"/>
                </a:solidFill>
                <a:ea typeface="宋体" charset="-122"/>
              </a:rPr>
              <a:t>中国公民、法人的合法权益在所在国受到侵害时，中国驻当地使、领馆依法向驻在国有关当局反映有关要求，敦促对方依法公正、妥善处理，从而维护海外中国公民、法人的合法权益。</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FF0000"/>
                </a:solidFill>
                <a:ea typeface="宋体" charset="-122"/>
              </a:rPr>
              <a:t>主体</a:t>
            </a:r>
            <a:r>
              <a:rPr lang="zh-CN" altLang="en-US" sz="2000" dirty="0" smtClean="0">
                <a:solidFill>
                  <a:srgbClr val="FF0000"/>
                </a:solidFill>
                <a:ea typeface="宋体" charset="-122"/>
              </a:rPr>
              <a:t>：</a:t>
            </a:r>
            <a:r>
              <a:rPr lang="zh-CN" altLang="en-US" sz="2000" dirty="0" smtClean="0">
                <a:solidFill>
                  <a:srgbClr val="0000FF"/>
                </a:solidFill>
                <a:ea typeface="宋体" charset="-122"/>
              </a:rPr>
              <a:t>中国</a:t>
            </a:r>
            <a:r>
              <a:rPr lang="zh-CN" altLang="zh-CN" sz="2000" dirty="0" smtClean="0">
                <a:solidFill>
                  <a:srgbClr val="0000FF"/>
                </a:solidFill>
                <a:ea typeface="宋体" charset="-122"/>
              </a:rPr>
              <a:t>政府</a:t>
            </a:r>
            <a:r>
              <a:rPr lang="zh-CN" altLang="en-US" sz="2000" dirty="0" smtClean="0">
                <a:solidFill>
                  <a:srgbClr val="0000FF"/>
                </a:solidFill>
                <a:ea typeface="宋体" charset="-122"/>
              </a:rPr>
              <a:t>（</a:t>
            </a:r>
            <a:r>
              <a:rPr lang="zh-CN" altLang="zh-CN" sz="2000" dirty="0" smtClean="0">
                <a:solidFill>
                  <a:srgbClr val="0000FF"/>
                </a:solidFill>
                <a:ea typeface="宋体" charset="-122"/>
              </a:rPr>
              <a:t>驻外使领馆</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FF0000"/>
                </a:solidFill>
                <a:ea typeface="宋体" charset="-122"/>
              </a:rPr>
              <a:t>内容</a:t>
            </a:r>
            <a:r>
              <a:rPr lang="zh-CN" altLang="en-US" sz="2000" dirty="0" smtClean="0">
                <a:solidFill>
                  <a:srgbClr val="FF0000"/>
                </a:solidFill>
                <a:ea typeface="宋体" charset="-122"/>
              </a:rPr>
              <a:t>：</a:t>
            </a:r>
            <a:r>
              <a:rPr lang="zh-CN" altLang="zh-CN" sz="2000" dirty="0" smtClean="0">
                <a:solidFill>
                  <a:srgbClr val="0000FF"/>
                </a:solidFill>
                <a:ea typeface="宋体" charset="-122"/>
              </a:rPr>
              <a:t>海外中国公民、法人在海外的合法权益</a:t>
            </a:r>
            <a:r>
              <a:rPr lang="zh-CN" altLang="en-US" sz="2000" dirty="0" smtClean="0">
                <a:solidFill>
                  <a:srgbClr val="0000FF"/>
                </a:solidFill>
                <a:ea typeface="宋体" charset="-122"/>
              </a:rPr>
              <a:t>，</a:t>
            </a:r>
            <a:r>
              <a:rPr lang="zh-CN" altLang="zh-CN" sz="2000" dirty="0" smtClean="0">
                <a:solidFill>
                  <a:srgbClr val="0000FF"/>
                </a:solidFill>
                <a:ea typeface="宋体" charset="-122"/>
              </a:rPr>
              <a:t>包括：人身安全、财产安全、合法居留权、合法就业权，法定社会福利、人道主义待遇等，以及当事人与我国驻当地使领馆保持正常联系的权利。</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FF0000"/>
                </a:solidFill>
                <a:ea typeface="宋体" charset="-122"/>
              </a:rPr>
              <a:t>方式</a:t>
            </a:r>
            <a:r>
              <a:rPr lang="zh-CN" altLang="en-US" sz="2000" dirty="0" smtClean="0">
                <a:solidFill>
                  <a:srgbClr val="FF0000"/>
                </a:solidFill>
                <a:ea typeface="宋体" charset="-122"/>
              </a:rPr>
              <a:t>：</a:t>
            </a:r>
            <a:r>
              <a:rPr lang="zh-CN" altLang="zh-CN" sz="2000" dirty="0" smtClean="0">
                <a:solidFill>
                  <a:srgbClr val="0000FF"/>
                </a:solidFill>
                <a:ea typeface="宋体" charset="-122"/>
              </a:rPr>
              <a:t>主要是依法依规</a:t>
            </a:r>
            <a:r>
              <a:rPr lang="zh-CN" altLang="en-US" sz="2000" dirty="0" smtClean="0">
                <a:solidFill>
                  <a:srgbClr val="0000FF"/>
                </a:solidFill>
                <a:ea typeface="宋体" charset="-122"/>
              </a:rPr>
              <a:t>开展：</a:t>
            </a:r>
            <a:r>
              <a:rPr lang="zh-CN" altLang="zh-CN" sz="2000" dirty="0" smtClean="0">
                <a:solidFill>
                  <a:srgbClr val="0000FF"/>
                </a:solidFill>
                <a:ea typeface="宋体" charset="-122"/>
              </a:rPr>
              <a:t>公认的国际法原则、有关国际公约、双边条约或协定以及中国和驻在国的有关法律。</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en-US" sz="2000" dirty="0" smtClean="0">
                <a:solidFill>
                  <a:srgbClr val="FF0000"/>
                </a:solidFill>
                <a:latin typeface="宋体" charset="-122"/>
                <a:ea typeface="宋体" charset="-122"/>
              </a:rPr>
              <a:t>对象：</a:t>
            </a:r>
            <a:r>
              <a:rPr lang="zh-CN" altLang="zh-CN" sz="2000" dirty="0" smtClean="0">
                <a:solidFill>
                  <a:srgbClr val="0000FF"/>
                </a:solidFill>
                <a:ea typeface="宋体" charset="-122"/>
              </a:rPr>
              <a:t>依照《中华人民共和国国籍法》具有中国国籍者。</a:t>
            </a:r>
            <a:endParaRPr lang="zh-CN" altLang="en-US" sz="2000" dirty="0" smtClean="0">
              <a:solidFill>
                <a:srgbClr val="0000FF"/>
              </a:solidFill>
              <a:latin typeface="宋体" charset="-122"/>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8261">
            <a:off x="3073400" y="3817938"/>
            <a:ext cx="2565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标题 1"/>
          <p:cNvSpPr>
            <a:spLocks noGrp="1"/>
          </p:cNvSpPr>
          <p:nvPr>
            <p:ph type="ctrTitle"/>
          </p:nvPr>
        </p:nvSpPr>
        <p:spPr>
          <a:xfrm>
            <a:off x="685800" y="908050"/>
            <a:ext cx="7772400" cy="4897438"/>
          </a:xfrm>
        </p:spPr>
        <p:txBody>
          <a:bodyPr/>
          <a:lstStyle/>
          <a:p>
            <a:pPr algn="l"/>
            <a:r>
              <a:rPr lang="en-US" altLang="zh-CN" sz="2000" b="1" smtClean="0">
                <a:solidFill>
                  <a:srgbClr val="FF0000"/>
                </a:solidFill>
                <a:ea typeface="宋体" charset="-122"/>
              </a:rPr>
              <a:t>    </a:t>
            </a:r>
            <a:r>
              <a:rPr lang="zh-CN" altLang="zh-CN" sz="2000" b="1" smtClean="0">
                <a:solidFill>
                  <a:srgbClr val="FF0000"/>
                </a:solidFill>
                <a:ea typeface="宋体" charset="-122"/>
              </a:rPr>
              <a:t>（</a:t>
            </a:r>
            <a:r>
              <a:rPr lang="zh-CN" altLang="en-US" sz="2000" b="1" smtClean="0">
                <a:solidFill>
                  <a:srgbClr val="FF0000"/>
                </a:solidFill>
                <a:ea typeface="宋体" charset="-122"/>
              </a:rPr>
              <a:t>六</a:t>
            </a:r>
            <a:r>
              <a:rPr lang="zh-CN" altLang="zh-CN" sz="2000" b="1" smtClean="0">
                <a:solidFill>
                  <a:srgbClr val="FF0000"/>
                </a:solidFill>
                <a:ea typeface="宋体" charset="-122"/>
              </a:rPr>
              <a:t>）涉毒犯罪</a:t>
            </a:r>
            <a:r>
              <a:rPr lang="en-US" altLang="zh-CN" sz="2000" b="1" smtClean="0">
                <a:solidFill>
                  <a:srgbClr val="FF0000"/>
                </a:solidFill>
                <a:ea typeface="宋体" charset="-122"/>
              </a:rPr>
              <a:t/>
            </a:r>
            <a:br>
              <a:rPr lang="en-US" altLang="zh-CN" sz="2000" b="1" smtClean="0">
                <a:solidFill>
                  <a:srgbClr val="FF0000"/>
                </a:solidFill>
                <a:ea typeface="宋体" charset="-122"/>
              </a:rPr>
            </a:br>
            <a:r>
              <a:rPr lang="zh-CN" altLang="zh-CN" sz="2000" smtClean="0">
                <a:ea typeface="宋体" charset="-122"/>
              </a:rPr>
              <a:t/>
            </a:r>
            <a:br>
              <a:rPr lang="zh-CN" altLang="zh-CN" sz="2000" smtClean="0">
                <a:ea typeface="宋体" charset="-122"/>
              </a:rPr>
            </a:br>
            <a:r>
              <a:rPr lang="en-US" altLang="zh-CN" sz="2000" smtClean="0">
                <a:ea typeface="宋体" charset="-122"/>
              </a:rPr>
              <a:t>    </a:t>
            </a:r>
            <a:r>
              <a:rPr lang="zh-CN" altLang="zh-CN" sz="2000" smtClean="0">
                <a:solidFill>
                  <a:srgbClr val="0000FF"/>
                </a:solidFill>
                <a:ea typeface="宋体" charset="-122"/>
              </a:rPr>
              <a:t>涉毒犯罪主要有货物藏毒、行李藏毒、代人领取藏毒包裹涉毒、大量带入或进口康泰克等管制药品、违规种植、提炼毒品等。涉毒犯罪属于重罪，处罚严苛。</a:t>
            </a:r>
            <a:r>
              <a:rPr lang="en-US" altLang="zh-CN" sz="2000" smtClean="0">
                <a:solidFill>
                  <a:srgbClr val="0000FF"/>
                </a:solidFill>
                <a:ea typeface="宋体" charset="-122"/>
              </a:rPr>
              <a:t/>
            </a:r>
            <a:br>
              <a:rPr lang="en-US" altLang="zh-CN" sz="2000" smtClean="0">
                <a:solidFill>
                  <a:srgbClr val="0000FF"/>
                </a:solidFill>
                <a:ea typeface="宋体" charset="-122"/>
              </a:rPr>
            </a:br>
            <a:r>
              <a:rPr lang="en-US" altLang="zh-CN" sz="2000" smtClean="0">
                <a:solidFill>
                  <a:srgbClr val="0000FF"/>
                </a:solidFill>
                <a:ea typeface="宋体" charset="-122"/>
              </a:rPr>
              <a:t/>
            </a:r>
            <a:br>
              <a:rPr lang="en-US" altLang="zh-CN" sz="2000" smtClean="0">
                <a:solidFill>
                  <a:srgbClr val="0000FF"/>
                </a:solidFill>
                <a:ea typeface="宋体" charset="-122"/>
              </a:rPr>
            </a:br>
            <a:r>
              <a:rPr lang="en-US" altLang="zh-CN" sz="2000" smtClean="0">
                <a:solidFill>
                  <a:srgbClr val="0000FF"/>
                </a:solidFill>
                <a:ea typeface="宋体" charset="-122"/>
              </a:rPr>
              <a:t/>
            </a:r>
            <a:br>
              <a:rPr lang="en-US" altLang="zh-CN" sz="2000" smtClean="0">
                <a:solidFill>
                  <a:srgbClr val="0000FF"/>
                </a:solidFill>
                <a:ea typeface="宋体" charset="-122"/>
              </a:rPr>
            </a:br>
            <a:r>
              <a:rPr lang="en-US" altLang="zh-CN" sz="2000" smtClean="0">
                <a:solidFill>
                  <a:srgbClr val="0000FF"/>
                </a:solidFill>
                <a:ea typeface="宋体" charset="-122"/>
              </a:rPr>
              <a:t/>
            </a:r>
            <a:br>
              <a:rPr lang="en-US" altLang="zh-CN" sz="2000" smtClean="0">
                <a:solidFill>
                  <a:srgbClr val="0000FF"/>
                </a:solidFill>
                <a:ea typeface="宋体" charset="-122"/>
              </a:rPr>
            </a:br>
            <a:r>
              <a:rPr lang="en-US" altLang="zh-CN" sz="2000" smtClean="0">
                <a:solidFill>
                  <a:srgbClr val="0000FF"/>
                </a:solidFill>
                <a:ea typeface="宋体" charset="-122"/>
              </a:rPr>
              <a:t/>
            </a:r>
            <a:br>
              <a:rPr lang="en-US" altLang="zh-CN" sz="2000" smtClean="0">
                <a:solidFill>
                  <a:srgbClr val="0000FF"/>
                </a:solidFill>
                <a:ea typeface="宋体" charset="-122"/>
              </a:rPr>
            </a:br>
            <a:endParaRPr lang="zh-CN" altLang="zh-CN" sz="2000" smtClean="0">
              <a:solidFill>
                <a:srgbClr val="0000FF"/>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ctrTitle"/>
          </p:nvPr>
        </p:nvSpPr>
        <p:spPr>
          <a:xfrm>
            <a:off x="685800" y="908050"/>
            <a:ext cx="7772400" cy="4897438"/>
          </a:xfrm>
        </p:spPr>
        <p:txBody>
          <a:bodyPr/>
          <a:lstStyle/>
          <a:p>
            <a:pPr algn="l"/>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 </a:t>
            </a:r>
            <a:r>
              <a:rPr lang="zh-CN" altLang="zh-CN" sz="2000" dirty="0" smtClean="0">
                <a:solidFill>
                  <a:srgbClr val="0000FF"/>
                </a:solidFill>
                <a:ea typeface="宋体" charset="-122"/>
              </a:rPr>
              <a:t>切勿携带海关明文规定的违禁物品入境。不要为他人，特别是陌生人携带物品，尤其是不知情的物品。</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 </a:t>
            </a:r>
            <a:r>
              <a:rPr lang="zh-CN" altLang="zh-CN" sz="2000" dirty="0" smtClean="0">
                <a:solidFill>
                  <a:srgbClr val="0000FF"/>
                </a:solidFill>
                <a:ea typeface="宋体" charset="-122"/>
              </a:rPr>
              <a:t>澳大利亚量对涉毒犯罪处罚十分严厉</a:t>
            </a:r>
            <a:r>
              <a:rPr lang="zh-CN" altLang="en-US" sz="2000" dirty="0" smtClean="0">
                <a:solidFill>
                  <a:srgbClr val="0000FF"/>
                </a:solidFill>
                <a:ea typeface="宋体" charset="-122"/>
              </a:rPr>
              <a:t>。</a:t>
            </a:r>
            <a:r>
              <a:rPr lang="zh-CN" altLang="zh-CN" sz="2000" dirty="0" smtClean="0">
                <a:solidFill>
                  <a:srgbClr val="0000FF"/>
                </a:solidFill>
                <a:ea typeface="宋体" charset="-122"/>
              </a:rPr>
              <a:t>犯罪分子通常以</a:t>
            </a:r>
            <a:r>
              <a:rPr lang="zh-CN" altLang="en-US" sz="2000" dirty="0" smtClean="0">
                <a:solidFill>
                  <a:srgbClr val="0000FF"/>
                </a:solidFill>
                <a:ea typeface="宋体" charset="-122"/>
              </a:rPr>
              <a:t>“</a:t>
            </a:r>
            <a:r>
              <a:rPr lang="zh-CN" altLang="zh-CN" sz="2000" dirty="0" smtClean="0">
                <a:solidFill>
                  <a:srgbClr val="0000FF"/>
                </a:solidFill>
                <a:ea typeface="宋体" charset="-122"/>
              </a:rPr>
              <a:t>来钱快</a:t>
            </a:r>
            <a:r>
              <a:rPr lang="zh-CN" altLang="en-US" sz="2000" dirty="0" smtClean="0">
                <a:solidFill>
                  <a:srgbClr val="0000FF"/>
                </a:solidFill>
                <a:ea typeface="宋体" charset="-122"/>
              </a:rPr>
              <a:t>”</a:t>
            </a:r>
            <a:r>
              <a:rPr lang="zh-CN" altLang="zh-CN" sz="2000" dirty="0" smtClean="0">
                <a:solidFill>
                  <a:srgbClr val="0000FF"/>
                </a:solidFill>
                <a:ea typeface="宋体" charset="-122"/>
              </a:rPr>
              <a:t>为由欺骗学生代为领取藏有毒品的包裹。慎为他人代领、代收包裹，在对方以酬劳为谢时尤要小心。</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在旅行途中务必妥善保管自己的行李，勿将其置于无人看守状态，以防被人恶意利用。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dirty="0" smtClean="0">
                <a:solidFill>
                  <a:srgbClr val="FF0000"/>
                </a:solidFill>
                <a:ea typeface="宋体" charset="-122"/>
              </a:rPr>
              <a:t>※</a:t>
            </a:r>
            <a:r>
              <a:rPr lang="zh-CN" altLang="zh-CN" sz="2000" dirty="0" smtClean="0">
                <a:solidFill>
                  <a:srgbClr val="0000FF"/>
                </a:solidFill>
                <a:ea typeface="宋体" charset="-122"/>
              </a:rPr>
              <a:t> 少数处方药物（如新康泰克）含有麻黄碱等有毒成分，限制入境。如确因本人治疗需要，请注意适量（不超过</a:t>
            </a:r>
            <a:r>
              <a:rPr lang="en-US" altLang="zh-CN" sz="2000" dirty="0" smtClean="0">
                <a:solidFill>
                  <a:srgbClr val="0000FF"/>
                </a:solidFill>
                <a:ea typeface="宋体" charset="-122"/>
              </a:rPr>
              <a:t>3</a:t>
            </a:r>
            <a:r>
              <a:rPr lang="zh-CN" altLang="zh-CN" sz="2000" dirty="0" smtClean="0">
                <a:solidFill>
                  <a:srgbClr val="0000FF"/>
                </a:solidFill>
                <a:ea typeface="宋体" charset="-122"/>
              </a:rPr>
              <a:t>个月的用量），并携带中英文处方及医生证明。</a:t>
            </a:r>
          </a:p>
        </p:txBody>
      </p:sp>
      <p:pic>
        <p:nvPicPr>
          <p:cNvPr id="4096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649338"/>
            <a:ext cx="2303803" cy="7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a:t>
            </a:r>
            <a:r>
              <a:rPr lang="zh-CN" altLang="zh-CN" sz="2000" dirty="0" smtClean="0">
                <a:ea typeface="宋体" charset="-122"/>
              </a:rPr>
              <a:t>据报道，</a:t>
            </a:r>
            <a:r>
              <a:rPr lang="en-US" altLang="zh-CN" sz="2000" dirty="0" smtClean="0">
                <a:ea typeface="宋体" charset="-122"/>
              </a:rPr>
              <a:t>2012</a:t>
            </a:r>
            <a:r>
              <a:rPr lang="zh-CN" altLang="zh-CN" sz="2000" dirty="0" smtClean="0">
                <a:ea typeface="宋体" charset="-122"/>
              </a:rPr>
              <a:t>年</a:t>
            </a:r>
            <a:r>
              <a:rPr lang="en-US" altLang="zh-CN" sz="2000" dirty="0" smtClean="0">
                <a:ea typeface="宋体" charset="-122"/>
              </a:rPr>
              <a:t>7</a:t>
            </a:r>
            <a:r>
              <a:rPr lang="zh-CN" altLang="zh-CN" sz="2000" dirty="0" smtClean="0">
                <a:ea typeface="宋体" charset="-122"/>
              </a:rPr>
              <a:t>月，某贩毒团伙从中国大量走私非处方药</a:t>
            </a:r>
            <a:r>
              <a:rPr lang="zh-CN" altLang="zh-CN" sz="2000" dirty="0" smtClean="0">
                <a:solidFill>
                  <a:srgbClr val="FF0000"/>
                </a:solidFill>
                <a:ea typeface="宋体" charset="-122"/>
              </a:rPr>
              <a:t>新康泰克</a:t>
            </a:r>
            <a:r>
              <a:rPr lang="zh-CN" altLang="zh-CN" sz="2000" dirty="0" smtClean="0">
                <a:ea typeface="宋体" charset="-122"/>
              </a:rPr>
              <a:t>感冒胶囊，通过货物或国际邮件系统将药物运送到澳制毒，数名中国留学生在不知情的情况下因收送包裹而牵涉其中。</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ea typeface="宋体" charset="-122"/>
              </a:rPr>
              <a:t>◆</a:t>
            </a:r>
            <a:r>
              <a:rPr lang="en-US" altLang="zh-CN" sz="2000" dirty="0" smtClean="0">
                <a:ea typeface="宋体" charset="-122"/>
              </a:rPr>
              <a:t> 2013</a:t>
            </a:r>
            <a:r>
              <a:rPr lang="zh-CN" altLang="zh-CN" sz="2000" dirty="0" smtClean="0">
                <a:ea typeface="宋体" charset="-122"/>
              </a:rPr>
              <a:t>年</a:t>
            </a:r>
            <a:r>
              <a:rPr lang="en-US" altLang="zh-CN" sz="2000" dirty="0" smtClean="0">
                <a:ea typeface="宋体" charset="-122"/>
              </a:rPr>
              <a:t>5</a:t>
            </a:r>
            <a:r>
              <a:rPr lang="zh-CN" altLang="zh-CN" sz="2000" dirty="0" smtClean="0">
                <a:ea typeface="宋体" charset="-122"/>
              </a:rPr>
              <a:t>月，一名中国公民来澳旅游时，在布里斯班国际机场被查出随身行李箱中发现违禁物品安非他命</a:t>
            </a:r>
            <a:r>
              <a:rPr lang="en-US" altLang="zh-CN" sz="2000" dirty="0" smtClean="0">
                <a:ea typeface="宋体" charset="-122"/>
              </a:rPr>
              <a:t>510</a:t>
            </a:r>
            <a:r>
              <a:rPr lang="zh-CN" altLang="zh-CN" sz="2000" dirty="0" smtClean="0">
                <a:ea typeface="宋体" charset="-122"/>
              </a:rPr>
              <a:t>余克，随即被机场联邦警察拘押并移送审判。</a:t>
            </a: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zh-CN" altLang="zh-CN" sz="2000" dirty="0" smtClean="0">
                <a:ea typeface="宋体" charset="-122"/>
              </a:rPr>
              <a:t> </a:t>
            </a:r>
            <a:r>
              <a:rPr lang="en-US" altLang="zh-CN" sz="2000" dirty="0" smtClean="0">
                <a:ea typeface="宋体" charset="-122"/>
              </a:rPr>
              <a:t>2013</a:t>
            </a:r>
            <a:r>
              <a:rPr lang="zh-CN" altLang="zh-CN" sz="2000" dirty="0" smtClean="0">
                <a:ea typeface="宋体" charset="-122"/>
              </a:rPr>
              <a:t>年，驻悉尼总领馆共处理</a:t>
            </a:r>
            <a:r>
              <a:rPr lang="en-US" altLang="zh-CN" sz="2000" dirty="0" smtClean="0">
                <a:ea typeface="宋体" charset="-122"/>
              </a:rPr>
              <a:t>10</a:t>
            </a:r>
            <a:r>
              <a:rPr lang="zh-CN" altLang="zh-CN" sz="2000" dirty="0" smtClean="0">
                <a:ea typeface="宋体" charset="-122"/>
              </a:rPr>
              <a:t>起代人领取涉毒邮包、贩运毒品入境等领事保护案件，涉及内地居民</a:t>
            </a:r>
            <a:r>
              <a:rPr lang="en-US" altLang="zh-CN" sz="2000" dirty="0" smtClean="0">
                <a:ea typeface="宋体" charset="-122"/>
              </a:rPr>
              <a:t>3</a:t>
            </a:r>
            <a:r>
              <a:rPr lang="zh-CN" altLang="zh-CN" sz="2000" dirty="0" smtClean="0">
                <a:ea typeface="宋体" charset="-122"/>
              </a:rPr>
              <a:t>人，香港居民</a:t>
            </a:r>
            <a:r>
              <a:rPr lang="en-US" altLang="zh-CN" sz="2000" dirty="0" smtClean="0">
                <a:ea typeface="宋体" charset="-122"/>
              </a:rPr>
              <a:t>10</a:t>
            </a:r>
            <a:r>
              <a:rPr lang="zh-CN" altLang="zh-CN" sz="2000" dirty="0" smtClean="0">
                <a:ea typeface="宋体" charset="-122"/>
              </a:rPr>
              <a:t>人。如：</a:t>
            </a:r>
            <a:r>
              <a:rPr lang="en-US" altLang="zh-CN" sz="2000" dirty="0" smtClean="0">
                <a:ea typeface="宋体" charset="-122"/>
              </a:rPr>
              <a:t>2013</a:t>
            </a:r>
            <a:r>
              <a:rPr lang="zh-CN" altLang="zh-CN" sz="2000" dirty="0" smtClean="0">
                <a:ea typeface="宋体" charset="-122"/>
              </a:rPr>
              <a:t>年</a:t>
            </a:r>
            <a:r>
              <a:rPr lang="en-US" altLang="zh-CN" sz="2000" dirty="0" smtClean="0">
                <a:ea typeface="宋体" charset="-122"/>
              </a:rPr>
              <a:t>3</a:t>
            </a:r>
            <a:r>
              <a:rPr lang="zh-CN" altLang="zh-CN" sz="2000" dirty="0" smtClean="0">
                <a:ea typeface="宋体" charset="-122"/>
              </a:rPr>
              <a:t>月，一名中国公民在新州受网友委托从邮局领取包裹时，被查出包裹中有大量含麻黄碱成分的药品，随即被澳海关官员逮捕并起诉。</a:t>
            </a:r>
            <a:endParaRPr lang="zh-CN" altLang="zh-CN" sz="2800" dirty="0" smtClean="0">
              <a:solidFill>
                <a:srgbClr val="FF0000"/>
              </a:solidFill>
              <a:ea typeface="宋体" charset="-122"/>
            </a:endParaRPr>
          </a:p>
        </p:txBody>
      </p:sp>
      <p:pic>
        <p:nvPicPr>
          <p:cNvPr id="4198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ctrTitle"/>
          </p:nvPr>
        </p:nvSpPr>
        <p:spPr>
          <a:xfrm>
            <a:off x="685800" y="908050"/>
            <a:ext cx="7772400" cy="4897438"/>
          </a:xfrm>
        </p:spPr>
        <p:txBody>
          <a:bodyPr/>
          <a:lstStyle/>
          <a:p>
            <a:pPr algn="l"/>
            <a:r>
              <a:rPr lang="en-US" altLang="zh-CN" sz="2000" b="1" dirty="0" smtClean="0">
                <a:solidFill>
                  <a:srgbClr val="FF0000"/>
                </a:solidFill>
                <a:ea typeface="宋体" charset="-122"/>
              </a:rPr>
              <a:t>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七）</a:t>
            </a:r>
            <a:r>
              <a:rPr lang="zh-CN" altLang="zh-CN" sz="2000" b="1" dirty="0" smtClean="0">
                <a:solidFill>
                  <a:srgbClr val="FF0000"/>
                </a:solidFill>
                <a:ea typeface="宋体" charset="-122"/>
              </a:rPr>
              <a:t>户外风险</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澳地域辽阔，人烟稀少，户外交通、通讯条件可能较差，地理地貌、有害动植物等自然环境不测，气候条件可能大起大落，救助条件可能受限。极高温或极低温均易导致健康状况急转直下而威胁生命。</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澳地域辽阔，地理、气候等条件差异较大，自然灾害时有发生。</a:t>
            </a:r>
            <a:r>
              <a:rPr lang="zh-CN" altLang="en-US" sz="2000" b="1" dirty="0" smtClean="0">
                <a:solidFill>
                  <a:srgbClr val="0000FF"/>
                </a:solidFill>
                <a:ea typeface="宋体" charset="-122"/>
              </a:rPr>
              <a:t>主要</a:t>
            </a:r>
            <a:r>
              <a:rPr lang="zh-CN" altLang="en-US" sz="2000" dirty="0" smtClean="0">
                <a:solidFill>
                  <a:srgbClr val="0000FF"/>
                </a:solidFill>
                <a:ea typeface="宋体" charset="-122"/>
              </a:rPr>
              <a:t>自然灾害：</a:t>
            </a:r>
            <a:r>
              <a:rPr lang="zh-CN" altLang="zh-CN" sz="2000" dirty="0" smtClean="0">
                <a:solidFill>
                  <a:srgbClr val="0000FF"/>
                </a:solidFill>
                <a:ea typeface="宋体" charset="-122"/>
              </a:rPr>
              <a:t>热带风暴</a:t>
            </a:r>
            <a:r>
              <a:rPr lang="zh-CN" altLang="en-US" sz="2000" dirty="0" smtClean="0">
                <a:solidFill>
                  <a:srgbClr val="0000FF"/>
                </a:solidFill>
                <a:ea typeface="宋体" charset="-122"/>
              </a:rPr>
              <a:t>、</a:t>
            </a:r>
            <a:r>
              <a:rPr lang="zh-CN" altLang="zh-CN" sz="2000" dirty="0" smtClean="0">
                <a:solidFill>
                  <a:srgbClr val="0000FF"/>
                </a:solidFill>
                <a:ea typeface="宋体" charset="-122"/>
              </a:rPr>
              <a:t>极端高温天气</a:t>
            </a:r>
            <a:r>
              <a:rPr lang="zh-CN" altLang="en-US" sz="2000" dirty="0" smtClean="0">
                <a:solidFill>
                  <a:srgbClr val="0000FF"/>
                </a:solidFill>
                <a:ea typeface="宋体" charset="-122"/>
              </a:rPr>
              <a:t>、</a:t>
            </a:r>
            <a:r>
              <a:rPr lang="zh-CN" altLang="zh-CN" sz="2000" dirty="0" smtClean="0">
                <a:solidFill>
                  <a:srgbClr val="0000FF"/>
                </a:solidFill>
                <a:ea typeface="宋体" charset="-122"/>
              </a:rPr>
              <a:t>干旱</a:t>
            </a:r>
            <a:r>
              <a:rPr lang="zh-CN" altLang="en-US" sz="2000" dirty="0" smtClean="0">
                <a:solidFill>
                  <a:srgbClr val="0000FF"/>
                </a:solidFill>
                <a:ea typeface="宋体" charset="-122"/>
              </a:rPr>
              <a:t>、</a:t>
            </a:r>
            <a:r>
              <a:rPr lang="zh-CN" altLang="zh-CN" sz="2000" dirty="0" smtClean="0">
                <a:solidFill>
                  <a:srgbClr val="0000FF"/>
                </a:solidFill>
                <a:ea typeface="宋体" charset="-122"/>
              </a:rPr>
              <a:t>紫外线。</a:t>
            </a:r>
            <a:r>
              <a:rPr lang="zh-CN" altLang="en-US" sz="2000" dirty="0" smtClean="0">
                <a:solidFill>
                  <a:srgbClr val="0000FF"/>
                </a:solidFill>
                <a:ea typeface="宋体" charset="-122"/>
              </a:rPr>
              <a:t>、</a:t>
            </a:r>
            <a:r>
              <a:rPr lang="zh-CN" altLang="zh-CN" sz="2000" dirty="0" smtClean="0">
                <a:solidFill>
                  <a:srgbClr val="0000FF"/>
                </a:solidFill>
                <a:ea typeface="宋体" charset="-122"/>
              </a:rPr>
              <a:t>洪水</a:t>
            </a:r>
            <a:r>
              <a:rPr lang="zh-CN" altLang="en-US" sz="2000" dirty="0" smtClean="0">
                <a:solidFill>
                  <a:srgbClr val="0000FF"/>
                </a:solidFill>
                <a:ea typeface="宋体" charset="-122"/>
              </a:rPr>
              <a:t>、</a:t>
            </a:r>
            <a:r>
              <a:rPr lang="zh-CN" altLang="zh-CN" sz="2000" dirty="0" smtClean="0">
                <a:solidFill>
                  <a:srgbClr val="0000FF"/>
                </a:solidFill>
                <a:ea typeface="宋体" charset="-122"/>
              </a:rPr>
              <a:t>火灾、动物攻击</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请留意</a:t>
            </a:r>
            <a:r>
              <a:rPr lang="en-US" altLang="zh-CN" sz="2000" u="sng" dirty="0" err="1" smtClean="0">
                <a:solidFill>
                  <a:srgbClr val="0000FF"/>
                </a:solidFill>
                <a:ea typeface="宋体" charset="-122"/>
              </a:rPr>
              <a:t>媒体报道</a:t>
            </a:r>
            <a:r>
              <a:rPr lang="zh-CN" altLang="zh-CN" sz="2000" dirty="0" smtClean="0">
                <a:solidFill>
                  <a:srgbClr val="0000FF"/>
                </a:solidFill>
                <a:ea typeface="宋体" charset="-122"/>
              </a:rPr>
              <a:t>，关注当地政府发布的灾情预警和中国驻澳使领馆网站发布的预警提示，合理安排出行计划。如当地政府决定采取灾害应急措施，请根据指引前往避险地点并服从安排。</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ea typeface="宋体" charset="-122"/>
              </a:rPr>
              <a:t/>
            </a:r>
            <a:br>
              <a:rPr lang="zh-CN" altLang="zh-CN" sz="2000" dirty="0" smtClean="0">
                <a:ea typeface="宋体" charset="-122"/>
              </a:rPr>
            </a:b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ctrTitle"/>
          </p:nvPr>
        </p:nvSpPr>
        <p:spPr>
          <a:xfrm>
            <a:off x="685800" y="908050"/>
            <a:ext cx="7772400" cy="4897438"/>
          </a:xfrm>
        </p:spPr>
        <p:txBody>
          <a:bodyPr/>
          <a:lstStyle/>
          <a:p>
            <a:pPr algn="l"/>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b="1" dirty="0" smtClean="0">
                <a:solidFill>
                  <a:srgbClr val="0000FF"/>
                </a:solidFill>
                <a:ea typeface="宋体" charset="-122"/>
              </a:rPr>
              <a:t>户外活动安全</a:t>
            </a:r>
            <a:r>
              <a:rPr lang="zh-CN" altLang="zh-CN" sz="2000" b="1" dirty="0" smtClean="0">
                <a:solidFill>
                  <a:srgbClr val="0000FF"/>
                </a:solidFill>
                <a:ea typeface="宋体" charset="-122"/>
              </a:rPr>
              <a:t>：</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具备必要知识。</a:t>
            </a:r>
            <a:r>
              <a:rPr lang="zh-CN" altLang="zh-CN" sz="2000" dirty="0" smtClean="0">
                <a:solidFill>
                  <a:srgbClr val="0000FF"/>
                </a:solidFill>
                <a:ea typeface="宋体" charset="-122"/>
              </a:rPr>
              <a:t>需具备一定的野外生存知识和能力。如有可能</a:t>
            </a:r>
            <a:r>
              <a:rPr lang="zh-CN" altLang="en-US" sz="2000" dirty="0" smtClean="0">
                <a:solidFill>
                  <a:srgbClr val="0000FF"/>
                </a:solidFill>
                <a:ea typeface="宋体" charset="-122"/>
              </a:rPr>
              <a:t>参加</a:t>
            </a:r>
            <a:r>
              <a:rPr lang="zh-CN" altLang="zh-CN" sz="2000" dirty="0" smtClean="0">
                <a:solidFill>
                  <a:srgbClr val="0000FF"/>
                </a:solidFill>
                <a:ea typeface="宋体" charset="-122"/>
              </a:rPr>
              <a:t>必要的培训或训练。</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确保身体健康</a:t>
            </a:r>
            <a:r>
              <a:rPr lang="zh-CN" altLang="zh-CN" sz="2000" dirty="0" smtClean="0">
                <a:solidFill>
                  <a:srgbClr val="0000FF"/>
                </a:solidFill>
                <a:ea typeface="宋体" charset="-122"/>
              </a:rPr>
              <a:t>。应只在身体健康条件许可的情况下从事户外活动，</a:t>
            </a:r>
            <a:r>
              <a:rPr lang="zh-CN" altLang="en-US" sz="2000" dirty="0" smtClean="0">
                <a:solidFill>
                  <a:srgbClr val="0000FF"/>
                </a:solidFill>
                <a:ea typeface="宋体" charset="-122"/>
              </a:rPr>
              <a:t>办理</a:t>
            </a:r>
            <a:r>
              <a:rPr lang="zh-CN" altLang="zh-CN" sz="2000" dirty="0" smtClean="0">
                <a:solidFill>
                  <a:srgbClr val="0000FF"/>
                </a:solidFill>
                <a:ea typeface="宋体" charset="-122"/>
              </a:rPr>
              <a:t>医疗保险或人身意外伤害险。</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事先研究行程。</a:t>
            </a:r>
            <a:r>
              <a:rPr lang="zh-CN" altLang="zh-CN" sz="2000" dirty="0" smtClean="0">
                <a:solidFill>
                  <a:srgbClr val="0000FF"/>
                </a:solidFill>
                <a:ea typeface="宋体" charset="-122"/>
              </a:rPr>
              <a:t>注意事先通过网络或相关旅游手册研究目的地的情况，特别是了解天气变化等可能风险。</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做好充分准备。</a:t>
            </a:r>
            <a:r>
              <a:rPr lang="zh-CN" altLang="zh-CN" sz="2000" dirty="0" smtClean="0">
                <a:solidFill>
                  <a:srgbClr val="0000FF"/>
                </a:solidFill>
                <a:ea typeface="宋体" charset="-122"/>
              </a:rPr>
              <a:t>准备好足够而适量的食品、饮用水、急救药品或设备</a:t>
            </a:r>
            <a:r>
              <a:rPr lang="zh-CN" altLang="en-US" sz="2000" dirty="0" smtClean="0">
                <a:solidFill>
                  <a:srgbClr val="0000FF"/>
                </a:solidFill>
                <a:ea typeface="宋体" charset="-122"/>
              </a:rPr>
              <a:t>、</a:t>
            </a:r>
            <a:r>
              <a:rPr lang="zh-CN" altLang="zh-CN" sz="2000" dirty="0" smtClean="0">
                <a:solidFill>
                  <a:srgbClr val="0000FF"/>
                </a:solidFill>
                <a:ea typeface="宋体" charset="-122"/>
              </a:rPr>
              <a:t>应急预案。</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注意结伴而行。</a:t>
            </a:r>
            <a:r>
              <a:rPr lang="zh-CN" altLang="zh-CN" sz="2000" dirty="0" smtClean="0">
                <a:solidFill>
                  <a:srgbClr val="0000FF"/>
                </a:solidFill>
                <a:ea typeface="宋体" charset="-122"/>
              </a:rPr>
              <a:t>数人同行，将你的行程告知亲友，时常主动联系他们，告知情况。</a:t>
            </a:r>
            <a:br>
              <a:rPr lang="zh-CN" altLang="zh-CN" sz="2000" dirty="0" smtClean="0">
                <a:solidFill>
                  <a:srgbClr val="0000FF"/>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小心极端天气。</a:t>
            </a:r>
            <a:r>
              <a:rPr lang="zh-CN" altLang="zh-CN" sz="2000" dirty="0" smtClean="0">
                <a:solidFill>
                  <a:srgbClr val="0000FF"/>
                </a:solidFill>
                <a:ea typeface="宋体" charset="-122"/>
              </a:rPr>
              <a:t>留意当地天气预报，不在极端天气的日子里从事户外活动。</a:t>
            </a: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避免危险情况。</a:t>
            </a:r>
            <a:r>
              <a:rPr lang="zh-CN" altLang="zh-CN" sz="2000" dirty="0" smtClean="0">
                <a:solidFill>
                  <a:srgbClr val="0000FF"/>
                </a:solidFill>
                <a:ea typeface="宋体" charset="-122"/>
              </a:rPr>
              <a:t>听从管理人员指引，保持警惕，避免危险路线、动物、水域、岩石等，不从事任何可能有潜在危险的活动。</a:t>
            </a:r>
          </a:p>
        </p:txBody>
      </p:sp>
      <p:pic>
        <p:nvPicPr>
          <p:cNvPr id="4403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620688"/>
            <a:ext cx="2304778"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ctrTitle"/>
          </p:nvPr>
        </p:nvSpPr>
        <p:spPr>
          <a:xfrm>
            <a:off x="685800" y="908050"/>
            <a:ext cx="7772400" cy="4897438"/>
          </a:xfrm>
        </p:spPr>
        <p:txBody>
          <a:bodyPr/>
          <a:lstStyle/>
          <a:p>
            <a:pPr algn="l"/>
            <a:r>
              <a:rPr lang="zh-CN" altLang="zh-CN" sz="2000" dirty="0" smtClean="0">
                <a:solidFill>
                  <a:srgbClr val="FF0000"/>
                </a:solidFill>
                <a:ea typeface="宋体" charset="-122"/>
              </a:rPr>
              <a:t>◆</a:t>
            </a:r>
            <a:r>
              <a:rPr lang="en-US" altLang="zh-CN" sz="2000" dirty="0" smtClean="0">
                <a:ea typeface="宋体" charset="-122"/>
              </a:rPr>
              <a:t> 2014</a:t>
            </a:r>
            <a:r>
              <a:rPr lang="zh-CN" altLang="zh-CN" sz="2000" dirty="0" smtClean="0">
                <a:ea typeface="宋体" charset="-122"/>
              </a:rPr>
              <a:t>年</a:t>
            </a:r>
            <a:r>
              <a:rPr lang="en-US" altLang="zh-CN" sz="2000" dirty="0" smtClean="0">
                <a:ea typeface="宋体" charset="-122"/>
              </a:rPr>
              <a:t>1</a:t>
            </a:r>
            <a:r>
              <a:rPr lang="zh-CN" altLang="zh-CN" sz="2000" dirty="0" smtClean="0">
                <a:ea typeface="宋体" charset="-122"/>
              </a:rPr>
              <a:t>月，一中国公民与友人在西澳皮尔巴拉矿区采集矿石标本时因户外高温发生严重中暑导致身亡。</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2014</a:t>
            </a:r>
            <a:r>
              <a:rPr lang="zh-CN" altLang="zh-CN" sz="2000" dirty="0" smtClean="0">
                <a:ea typeface="宋体" charset="-122"/>
              </a:rPr>
              <a:t>年</a:t>
            </a:r>
            <a:r>
              <a:rPr lang="en-US" altLang="zh-CN" sz="2000" dirty="0" smtClean="0">
                <a:ea typeface="宋体" charset="-122"/>
              </a:rPr>
              <a:t>2</a:t>
            </a:r>
            <a:r>
              <a:rPr lang="zh-CN" altLang="zh-CN" sz="2000" dirty="0" smtClean="0">
                <a:ea typeface="宋体" charset="-122"/>
              </a:rPr>
              <a:t>月，一名留学生在塔斯马尼亚州国家公园户外探险时遇气温骤降、装备不足而致体温过低死亡。</a:t>
            </a:r>
            <a:br>
              <a:rPr lang="zh-CN" altLang="zh-CN" sz="2000" dirty="0" smtClean="0">
                <a:ea typeface="宋体" charset="-122"/>
              </a:rPr>
            </a:br>
            <a:r>
              <a:rPr lang="zh-CN" altLang="zh-CN" sz="2800" dirty="0" smtClean="0">
                <a:ea typeface="宋体" charset="-122"/>
              </a:rPr>
              <a:t/>
            </a:r>
            <a:br>
              <a:rPr lang="zh-CN" altLang="zh-CN" sz="2800" dirty="0" smtClean="0">
                <a:ea typeface="宋体" charset="-122"/>
              </a:rPr>
            </a:br>
            <a:endParaRPr lang="zh-CN" altLang="zh-CN" sz="2800" dirty="0" smtClean="0">
              <a:solidFill>
                <a:srgbClr val="FF0000"/>
              </a:solidFill>
              <a:ea typeface="宋体" charset="-122"/>
            </a:endParaRPr>
          </a:p>
        </p:txBody>
      </p:sp>
      <p:pic>
        <p:nvPicPr>
          <p:cNvPr id="4505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429000"/>
            <a:ext cx="2143125" cy="2143125"/>
          </a:xfrm>
          <a:prstGeom prst="rect">
            <a:avLst/>
          </a:prstGeom>
        </p:spPr>
      </p:pic>
      <p:sp>
        <p:nvSpPr>
          <p:cNvPr id="46082" name="标题 1"/>
          <p:cNvSpPr>
            <a:spLocks noGrp="1"/>
          </p:cNvSpPr>
          <p:nvPr>
            <p:ph type="ctrTitle"/>
          </p:nvPr>
        </p:nvSpPr>
        <p:spPr>
          <a:xfrm>
            <a:off x="683568" y="908720"/>
            <a:ext cx="7772400" cy="4897438"/>
          </a:xfrm>
        </p:spPr>
        <p:txBody>
          <a:bodyPr/>
          <a:lstStyle/>
          <a:p>
            <a:pPr algn="l"/>
            <a:r>
              <a:rPr lang="en-US" altLang="zh-CN" sz="2000" b="1" dirty="0" smtClean="0">
                <a:solidFill>
                  <a:srgbClr val="FF0000"/>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八）健康疾患</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除长期病患外，车祸致伤残、工伤、急重病症等突发医疗事故也时有发生。</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心理健康问题也危及</a:t>
            </a:r>
            <a:r>
              <a:rPr lang="zh-CN" altLang="en-US" sz="2000" dirty="0">
                <a:solidFill>
                  <a:srgbClr val="0000FF"/>
                </a:solidFill>
                <a:ea typeface="宋体" charset="-122"/>
              </a:rPr>
              <a:t>生命</a:t>
            </a:r>
            <a:r>
              <a:rPr lang="zh-CN" altLang="zh-CN" sz="2000" dirty="0" smtClean="0">
                <a:solidFill>
                  <a:srgbClr val="0000FF"/>
                </a:solidFill>
                <a:ea typeface="宋体" charset="-122"/>
              </a:rPr>
              <a:t>安全。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澳医药费昂贵，应提前办理旅行或医疗</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保险，否则如在澳患病将给自己及家人带</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来严重经济负担。</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ea typeface="宋体" charset="-122"/>
              </a:rPr>
              <a:t/>
            </a:r>
            <a:br>
              <a:rPr lang="zh-CN" altLang="zh-CN" sz="2000" dirty="0" smtClean="0">
                <a:ea typeface="宋体" charset="-122"/>
              </a:rPr>
            </a:br>
            <a:endParaRPr lang="zh-CN" altLang="zh-CN" sz="2000" dirty="0" smtClean="0">
              <a:solidFill>
                <a:srgbClr val="0000FF"/>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429000"/>
            <a:ext cx="2162175" cy="2114550"/>
          </a:xfrm>
          <a:prstGeom prst="rect">
            <a:avLst/>
          </a:prstGeom>
        </p:spPr>
      </p:pic>
      <p:sp>
        <p:nvSpPr>
          <p:cNvPr id="47106"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1</a:t>
            </a:r>
            <a:r>
              <a:rPr lang="zh-CN" altLang="en-US" sz="2000" b="1" dirty="0" smtClean="0">
                <a:solidFill>
                  <a:srgbClr val="0000FF"/>
                </a:solidFill>
                <a:ea typeface="宋体" charset="-122"/>
              </a:rPr>
              <a:t>、</a:t>
            </a:r>
            <a:r>
              <a:rPr lang="zh-CN" altLang="zh-CN" sz="2000" b="1" dirty="0" smtClean="0">
                <a:solidFill>
                  <a:srgbClr val="0000FF"/>
                </a:solidFill>
                <a:ea typeface="宋体" charset="-122"/>
              </a:rPr>
              <a:t>食品卫生</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澳对食品生产和销售有严格的</a:t>
            </a:r>
            <a:r>
              <a:rPr lang="zh-CN" altLang="en-US" sz="2000" dirty="0" smtClean="0">
                <a:solidFill>
                  <a:srgbClr val="0000FF"/>
                </a:solidFill>
                <a:ea typeface="宋体" charset="-122"/>
              </a:rPr>
              <a:t>监管标准</a:t>
            </a:r>
            <a:r>
              <a:rPr lang="zh-CN" altLang="zh-CN" sz="2000" dirty="0" smtClean="0">
                <a:solidFill>
                  <a:srgbClr val="0000FF"/>
                </a:solidFill>
                <a:ea typeface="宋体" charset="-122"/>
              </a:rPr>
              <a:t>，食品较为安全。大城市自来水达到饮用标准。</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澳动植物种类、特性可能与其他大陆不同。</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外观看上去和中国差不多的植物（如蘑菇），</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却可能含有剧毒，</a:t>
            </a:r>
            <a:r>
              <a:rPr lang="zh-CN" altLang="zh-CN" sz="2000" dirty="0" smtClean="0">
                <a:solidFill>
                  <a:srgbClr val="FF0000"/>
                </a:solidFill>
                <a:ea typeface="宋体" charset="-122"/>
              </a:rPr>
              <a:t>切勿私自采食</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endParaRPr lang="zh-CN" altLang="zh-CN" sz="2000" dirty="0" smtClean="0">
              <a:solidFill>
                <a:srgbClr val="0000FF"/>
              </a:solidFill>
              <a:ea typeface="宋体"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2</a:t>
            </a:r>
            <a:r>
              <a:rPr lang="zh-CN" altLang="en-US" sz="2000" b="1" dirty="0" smtClean="0">
                <a:solidFill>
                  <a:srgbClr val="0000FF"/>
                </a:solidFill>
                <a:ea typeface="宋体" charset="-122"/>
              </a:rPr>
              <a:t>、</a:t>
            </a:r>
            <a:r>
              <a:rPr lang="zh-CN" altLang="zh-CN" sz="2000" b="1" dirty="0" smtClean="0">
                <a:solidFill>
                  <a:srgbClr val="0000FF"/>
                </a:solidFill>
                <a:ea typeface="宋体" charset="-122"/>
              </a:rPr>
              <a:t>保险医疗</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b="1" dirty="0" smtClean="0">
                <a:solidFill>
                  <a:srgbClr val="0000FF"/>
                </a:solidFill>
                <a:ea typeface="宋体" charset="-122"/>
              </a:rPr>
              <a:t/>
            </a:r>
            <a:br>
              <a:rPr lang="zh-CN" altLang="zh-CN" sz="2000" b="1" dirty="0" smtClean="0">
                <a:solidFill>
                  <a:srgbClr val="0000FF"/>
                </a:solidFill>
                <a:ea typeface="宋体" charset="-122"/>
              </a:rPr>
            </a:br>
            <a:r>
              <a:rPr lang="en-US" altLang="zh-CN" sz="2000" b="1" dirty="0" smtClean="0">
                <a:solidFill>
                  <a:srgbClr val="0000FF"/>
                </a:solidFill>
                <a:ea typeface="宋体" charset="-122"/>
              </a:rPr>
              <a:t>    </a:t>
            </a:r>
            <a:r>
              <a:rPr lang="zh-CN" altLang="zh-CN" sz="2000" dirty="0" smtClean="0">
                <a:solidFill>
                  <a:srgbClr val="0000FF"/>
                </a:solidFill>
                <a:ea typeface="宋体" charset="-122"/>
              </a:rPr>
              <a:t>澳医疗发达，</a:t>
            </a:r>
            <a:r>
              <a:rPr lang="zh-CN" altLang="en-US" sz="2000" dirty="0" smtClean="0">
                <a:solidFill>
                  <a:srgbClr val="0000FF"/>
                </a:solidFill>
                <a:ea typeface="宋体" charset="-122"/>
              </a:rPr>
              <a:t>医疗体系</a:t>
            </a:r>
            <a:r>
              <a:rPr lang="zh-CN" altLang="zh-CN" sz="2000" dirty="0" smtClean="0">
                <a:solidFill>
                  <a:srgbClr val="0000FF"/>
                </a:solidFill>
                <a:ea typeface="宋体" charset="-122"/>
              </a:rPr>
              <a:t>健全。外国学生必须购买海外学生健康保险</a:t>
            </a:r>
            <a:r>
              <a:rPr lang="en-US" altLang="zh-CN" sz="2000" dirty="0" smtClean="0">
                <a:solidFill>
                  <a:srgbClr val="0000FF"/>
                </a:solidFill>
                <a:ea typeface="宋体" charset="-122"/>
              </a:rPr>
              <a:t>(Overseas Student Health Cover-</a:t>
            </a:r>
            <a:r>
              <a:rPr lang="en-US" altLang="zh-CN" sz="2000" dirty="0" smtClean="0">
                <a:solidFill>
                  <a:srgbClr val="FF0000"/>
                </a:solidFill>
                <a:ea typeface="宋体" charset="-122"/>
              </a:rPr>
              <a:t>OSHC</a:t>
            </a:r>
            <a:r>
              <a:rPr lang="en-US" altLang="zh-CN" sz="2000" dirty="0" smtClean="0">
                <a:solidFill>
                  <a:srgbClr val="0000FF"/>
                </a:solidFill>
                <a:ea typeface="宋体" charset="-122"/>
              </a:rPr>
              <a:t>)</a:t>
            </a:r>
            <a:r>
              <a:rPr lang="zh-CN" altLang="en-US" sz="2000" dirty="0" smtClean="0">
                <a:solidFill>
                  <a:srgbClr val="0000FF"/>
                </a:solidFill>
                <a:ea typeface="宋体" charset="-122"/>
              </a:rPr>
              <a:t>，</a:t>
            </a:r>
            <a:r>
              <a:rPr lang="zh-CN" altLang="zh-CN" sz="2000" dirty="0" smtClean="0">
                <a:solidFill>
                  <a:srgbClr val="0000FF"/>
                </a:solidFill>
                <a:ea typeface="宋体" charset="-122"/>
              </a:rPr>
              <a:t>可支付留学生在澳求学期间大多数的医疗费、住院费</a:t>
            </a:r>
            <a:r>
              <a:rPr lang="zh-CN" altLang="en-US" sz="2000" dirty="0" smtClean="0">
                <a:solidFill>
                  <a:srgbClr val="0000FF"/>
                </a:solidFill>
                <a:ea typeface="宋体" charset="-122"/>
              </a:rPr>
              <a:t>等费</a:t>
            </a:r>
            <a:r>
              <a:rPr lang="zh-CN" altLang="zh-CN" sz="2000" dirty="0" smtClean="0">
                <a:solidFill>
                  <a:srgbClr val="0000FF"/>
                </a:solidFill>
                <a:ea typeface="宋体" charset="-122"/>
              </a:rPr>
              <a:t>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作为</a:t>
            </a:r>
            <a:r>
              <a:rPr lang="en-US" altLang="zh-CN" sz="2000" dirty="0" smtClean="0">
                <a:solidFill>
                  <a:srgbClr val="0000FF"/>
                </a:solidFill>
                <a:ea typeface="宋体" charset="-122"/>
              </a:rPr>
              <a:t>Medicare</a:t>
            </a:r>
            <a:r>
              <a:rPr lang="zh-CN" altLang="zh-CN" sz="2000" dirty="0" smtClean="0">
                <a:solidFill>
                  <a:srgbClr val="0000FF"/>
                </a:solidFill>
                <a:ea typeface="宋体" charset="-122"/>
              </a:rPr>
              <a:t>的重要补充，不少澳大利亚人还会选择购买</a:t>
            </a:r>
            <a:r>
              <a:rPr lang="zh-CN" altLang="zh-CN" sz="2000" dirty="0" smtClean="0">
                <a:solidFill>
                  <a:srgbClr val="FF0000"/>
                </a:solidFill>
                <a:ea typeface="宋体" charset="-122"/>
              </a:rPr>
              <a:t>私人（商业）医疗</a:t>
            </a:r>
            <a:r>
              <a:rPr lang="zh-CN" altLang="zh-CN" sz="2000" dirty="0" smtClean="0">
                <a:solidFill>
                  <a:srgbClr val="0000FF"/>
                </a:solidFill>
                <a:ea typeface="宋体" charset="-122"/>
              </a:rPr>
              <a:t>保险，以获得更好、更快捷、更有效的医疗服务。</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澳医疗体系收费极为</a:t>
            </a:r>
            <a:r>
              <a:rPr lang="zh-CN" altLang="zh-CN" sz="2000" dirty="0" smtClean="0">
                <a:solidFill>
                  <a:srgbClr val="FF0000"/>
                </a:solidFill>
                <a:ea typeface="宋体" charset="-122"/>
              </a:rPr>
              <a:t>昂贵</a:t>
            </a:r>
            <a:r>
              <a:rPr lang="zh-CN" altLang="zh-CN" sz="2000" dirty="0" smtClean="0">
                <a:solidFill>
                  <a:srgbClr val="0000FF"/>
                </a:solidFill>
                <a:ea typeface="宋体" charset="-122"/>
              </a:rPr>
              <a:t>。如无保险而在澳发生重大意外或疾病，医疗支出将可能给您及家人造成沉重的</a:t>
            </a:r>
            <a:r>
              <a:rPr lang="zh-CN" altLang="zh-CN" sz="2000" dirty="0" smtClean="0">
                <a:solidFill>
                  <a:srgbClr val="FF0000"/>
                </a:solidFill>
                <a:ea typeface="宋体" charset="-122"/>
              </a:rPr>
              <a:t>经济负担</a:t>
            </a:r>
            <a:r>
              <a:rPr lang="zh-CN" altLang="zh-CN" sz="2000" dirty="0" smtClean="0">
                <a:solidFill>
                  <a:srgbClr val="0000FF"/>
                </a:solidFill>
                <a:ea typeface="宋体" charset="-122"/>
              </a:rPr>
              <a:t>，因此，建议务必选择购买适合自己情况的</a:t>
            </a:r>
            <a:r>
              <a:rPr lang="zh-CN" altLang="en-US" sz="2000" dirty="0" smtClean="0">
                <a:solidFill>
                  <a:srgbClr val="0000FF"/>
                </a:solidFill>
                <a:ea typeface="宋体" charset="-122"/>
              </a:rPr>
              <a:t>医疗保险</a:t>
            </a:r>
            <a:r>
              <a:rPr lang="zh-CN" altLang="zh-CN" sz="2000" dirty="0" smtClean="0">
                <a:solidFill>
                  <a:srgbClr val="0000FF"/>
                </a:solidFill>
                <a:ea typeface="宋体" charset="-122"/>
              </a:rPr>
              <a:t>，以应对遇到不可预见的健康问题。</a:t>
            </a:r>
            <a:br>
              <a:rPr lang="zh-CN" altLang="zh-CN" sz="2000" dirty="0" smtClean="0">
                <a:solidFill>
                  <a:srgbClr val="0000FF"/>
                </a:solidFill>
                <a:ea typeface="宋体" charset="-122"/>
              </a:rPr>
            </a:br>
            <a:r>
              <a:rPr lang="en-US" altLang="zh-CN" sz="2000" dirty="0" smtClean="0">
                <a:solidFill>
                  <a:srgbClr val="0000FF"/>
                </a:solidFill>
                <a:ea typeface="宋体" charset="-122"/>
              </a:rPr>
              <a:t> </a:t>
            </a: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ctrTitle"/>
          </p:nvPr>
        </p:nvSpPr>
        <p:spPr>
          <a:xfrm>
            <a:off x="685800" y="908050"/>
            <a:ext cx="7772400" cy="4897438"/>
          </a:xfrm>
        </p:spPr>
        <p:txBody>
          <a:bodyPr/>
          <a:lstStyle/>
          <a:p>
            <a:pPr algn="l"/>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在澳</a:t>
            </a:r>
            <a:r>
              <a:rPr lang="zh-CN" altLang="zh-CN" sz="2000" dirty="0" smtClean="0">
                <a:solidFill>
                  <a:srgbClr val="0000FF"/>
                </a:solidFill>
                <a:ea typeface="宋体" charset="-122"/>
              </a:rPr>
              <a:t>留学生</a:t>
            </a:r>
            <a:r>
              <a:rPr lang="zh-CN" altLang="en-US" sz="2000" dirty="0" smtClean="0">
                <a:solidFill>
                  <a:srgbClr val="0000FF"/>
                </a:solidFill>
                <a:ea typeface="宋体" charset="-122"/>
              </a:rPr>
              <a:t>需</a:t>
            </a:r>
            <a:r>
              <a:rPr lang="zh-CN" altLang="zh-CN" sz="2000" dirty="0" smtClean="0">
                <a:solidFill>
                  <a:srgbClr val="0000FF"/>
                </a:solidFill>
                <a:ea typeface="宋体" charset="-122"/>
              </a:rPr>
              <a:t>注意自身健康：</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自身重视。</a:t>
            </a:r>
            <a:r>
              <a:rPr lang="zh-CN" altLang="zh-CN" sz="2000" dirty="0" smtClean="0">
                <a:solidFill>
                  <a:srgbClr val="0000FF"/>
                </a:solidFill>
                <a:ea typeface="宋体" charset="-122"/>
              </a:rPr>
              <a:t>疾病不分年龄大小，切勿自恃年轻，盲目认为身体健康无虞。</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注意饮食。</a:t>
            </a:r>
            <a:r>
              <a:rPr lang="zh-CN" altLang="zh-CN" sz="2000" dirty="0" smtClean="0">
                <a:solidFill>
                  <a:srgbClr val="0000FF"/>
                </a:solidFill>
                <a:ea typeface="宋体" charset="-122"/>
              </a:rPr>
              <a:t>中国留学生在国外学习压力大，有的年龄偏小，有不少无家人陪伴照料，本人更要注意饮食卫生和营养搭配。</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注意锻炼。</a:t>
            </a:r>
            <a:r>
              <a:rPr lang="zh-CN" altLang="zh-CN" sz="2000" dirty="0" smtClean="0">
                <a:solidFill>
                  <a:srgbClr val="0000FF"/>
                </a:solidFill>
                <a:ea typeface="宋体" charset="-122"/>
              </a:rPr>
              <a:t>经常和适度的身体锻炼不但有利于自身健康，而且有助于提高学习质量。</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定期体检。</a:t>
            </a:r>
            <a:r>
              <a:rPr lang="zh-CN" altLang="zh-CN" sz="2000" dirty="0" smtClean="0">
                <a:solidFill>
                  <a:srgbClr val="0000FF"/>
                </a:solidFill>
                <a:ea typeface="宋体" charset="-122"/>
              </a:rPr>
              <a:t>即便你感觉自己十分健康，每年一次全面体检仍是必要的。</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及时就诊。</a:t>
            </a:r>
            <a:r>
              <a:rPr lang="zh-CN" altLang="zh-CN" sz="2000" dirty="0" smtClean="0">
                <a:solidFill>
                  <a:srgbClr val="0000FF"/>
                </a:solidFill>
                <a:ea typeface="宋体" charset="-122"/>
              </a:rPr>
              <a:t>如感觉身体不适，应及时到正规医院就诊，不能熬时间，更不能只靠自服药物应付了之。</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en-US" sz="2000" dirty="0" smtClean="0">
                <a:solidFill>
                  <a:srgbClr val="FF0000"/>
                </a:solidFill>
                <a:ea typeface="宋体" charset="-122"/>
              </a:rPr>
              <a:t>心理健康。</a:t>
            </a:r>
            <a:r>
              <a:rPr lang="zh-CN" altLang="en-US" sz="2000" dirty="0" smtClean="0">
                <a:solidFill>
                  <a:srgbClr val="0000FF"/>
                </a:solidFill>
                <a:ea typeface="宋体" charset="-122"/>
              </a:rPr>
              <a:t>注意心理健康，努力学习，积极面对人生挫折，注意交友，加强和亲人的联系和沟通。</a:t>
            </a: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FF0000"/>
                </a:solidFill>
                <a:ea typeface="宋体" charset="-122"/>
              </a:rPr>
              <a:t>办理保险。</a:t>
            </a:r>
            <a:r>
              <a:rPr lang="zh-CN" altLang="zh-CN" sz="2000" dirty="0" smtClean="0">
                <a:solidFill>
                  <a:srgbClr val="0000FF"/>
                </a:solidFill>
                <a:ea typeface="宋体" charset="-122"/>
              </a:rPr>
              <a:t>澳大利亚医疗费昂贵，留学生应办理当地医疗保险，防范重大疾病风险。</a:t>
            </a:r>
          </a:p>
        </p:txBody>
      </p:sp>
      <p:pic>
        <p:nvPicPr>
          <p:cNvPr id="4915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611" y="764704"/>
            <a:ext cx="2304778"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ctrTitle"/>
          </p:nvPr>
        </p:nvSpPr>
        <p:spPr>
          <a:xfrm>
            <a:off x="685800" y="908050"/>
            <a:ext cx="7772400" cy="4897438"/>
          </a:xfrm>
        </p:spPr>
        <p:txBody>
          <a:bodyPr/>
          <a:lstStyle/>
          <a:p>
            <a:pPr algn="l"/>
            <a:r>
              <a:rPr lang="zh-CN" altLang="en-US" sz="2000" smtClean="0">
                <a:solidFill>
                  <a:srgbClr val="0000FF"/>
                </a:solidFill>
                <a:latin typeface="宋体" charset="-122"/>
                <a:ea typeface="宋体" charset="-122"/>
              </a:rPr>
              <a:t>    </a:t>
            </a:r>
          </a:p>
        </p:txBody>
      </p:sp>
      <p:pic>
        <p:nvPicPr>
          <p:cNvPr id="614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35137">
            <a:off x="1392238" y="955675"/>
            <a:ext cx="388937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37689">
            <a:off x="4037013" y="1355725"/>
            <a:ext cx="4395787"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9460">
            <a:off x="671513" y="24717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31810">
            <a:off x="4716463" y="3573463"/>
            <a:ext cx="36639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1000"/>
                                        <p:tgtEl>
                                          <p:spTgt spid="6148"/>
                                        </p:tgtEl>
                                      </p:cBhvr>
                                    </p:animEffect>
                                    <p:anim calcmode="lin" valueType="num">
                                      <p:cBhvr>
                                        <p:cTn id="12" dur="1000" fill="hold"/>
                                        <p:tgtEl>
                                          <p:spTgt spid="6148"/>
                                        </p:tgtEl>
                                        <p:attrNameLst>
                                          <p:attrName>ppt_x</p:attrName>
                                        </p:attrNameLst>
                                      </p:cBhvr>
                                      <p:tavLst>
                                        <p:tav tm="0">
                                          <p:val>
                                            <p:strVal val="#ppt_x"/>
                                          </p:val>
                                        </p:tav>
                                        <p:tav tm="100000">
                                          <p:val>
                                            <p:strVal val="#ppt_x"/>
                                          </p:val>
                                        </p:tav>
                                      </p:tavLst>
                                    </p:anim>
                                    <p:anim calcmode="lin" valueType="num">
                                      <p:cBhvr>
                                        <p:cTn id="13"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wipe(down)">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ctrTitle"/>
          </p:nvPr>
        </p:nvSpPr>
        <p:spPr>
          <a:xfrm>
            <a:off x="685800" y="908050"/>
            <a:ext cx="7772400" cy="4897438"/>
          </a:xfrm>
        </p:spPr>
        <p:txBody>
          <a:bodyPr/>
          <a:lstStyle/>
          <a:p>
            <a:pPr algn="l"/>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en-US" altLang="zh-CN" sz="2000" dirty="0" smtClean="0">
                <a:ea typeface="宋体" charset="-122"/>
              </a:rPr>
              <a:t>2013</a:t>
            </a:r>
            <a:r>
              <a:rPr lang="zh-CN" altLang="en-US" sz="2000" dirty="0" smtClean="0">
                <a:ea typeface="宋体" charset="-122"/>
              </a:rPr>
              <a:t>年</a:t>
            </a:r>
            <a:r>
              <a:rPr lang="en-US" altLang="zh-CN" sz="2000" dirty="0" smtClean="0">
                <a:ea typeface="宋体" charset="-122"/>
              </a:rPr>
              <a:t>7</a:t>
            </a:r>
            <a:r>
              <a:rPr lang="zh-CN" altLang="en-US" sz="2000" dirty="0" smtClean="0">
                <a:ea typeface="宋体" charset="-122"/>
              </a:rPr>
              <a:t>月，堪培拉大学生在住地发现猝死。</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 </a:t>
            </a:r>
            <a:r>
              <a:rPr lang="en-US" altLang="zh-CN" sz="2000" dirty="0" smtClean="0">
                <a:ea typeface="宋体" charset="-122"/>
              </a:rPr>
              <a:t>2014</a:t>
            </a:r>
            <a:r>
              <a:rPr lang="zh-CN" altLang="en-US" sz="2000" dirty="0" smtClean="0">
                <a:ea typeface="宋体" charset="-122"/>
              </a:rPr>
              <a:t>年</a:t>
            </a:r>
            <a:r>
              <a:rPr lang="en-US" altLang="zh-CN" sz="2000" dirty="0" smtClean="0">
                <a:ea typeface="宋体" charset="-122"/>
              </a:rPr>
              <a:t>8</a:t>
            </a:r>
            <a:r>
              <a:rPr lang="zh-CN" altLang="en-US" sz="2000" dirty="0" smtClean="0">
                <a:ea typeface="宋体" charset="-122"/>
              </a:rPr>
              <a:t>月，南澳大学生自杀身亡；</a:t>
            </a:r>
            <a:r>
              <a:rPr lang="en-US" altLang="zh-CN" sz="2000" dirty="0" smtClean="0">
                <a:ea typeface="宋体" charset="-122"/>
              </a:rPr>
              <a:t/>
            </a:r>
            <a:br>
              <a:rPr lang="en-US" altLang="zh-CN" sz="2000" dirty="0" smtClean="0">
                <a:ea typeface="宋体" charset="-122"/>
              </a:rPr>
            </a:br>
            <a:r>
              <a:rPr lang="zh-CN" altLang="zh-CN" sz="2000" dirty="0" smtClean="0">
                <a:ea typeface="宋体" charset="-122"/>
              </a:rPr>
              <a:t/>
            </a:r>
            <a:br>
              <a:rPr lang="zh-CN" altLang="zh-CN" sz="2000" dirty="0" smtClean="0">
                <a:ea typeface="宋体" charset="-122"/>
              </a:rPr>
            </a:br>
            <a:r>
              <a:rPr lang="zh-CN" altLang="zh-CN" sz="2000" dirty="0" smtClean="0">
                <a:solidFill>
                  <a:srgbClr val="FF0000"/>
                </a:solidFill>
                <a:ea typeface="宋体" charset="-122"/>
              </a:rPr>
              <a:t>◆</a:t>
            </a:r>
            <a:r>
              <a:rPr lang="en-US" altLang="zh-CN" sz="2000" dirty="0" smtClean="0">
                <a:ea typeface="宋体" charset="-122"/>
              </a:rPr>
              <a:t> 2014</a:t>
            </a:r>
            <a:r>
              <a:rPr lang="zh-CN" altLang="en-US" sz="2000" dirty="0" smtClean="0">
                <a:ea typeface="宋体" charset="-122"/>
              </a:rPr>
              <a:t>年</a:t>
            </a:r>
            <a:r>
              <a:rPr lang="en-US" altLang="zh-CN" sz="2000" dirty="0" smtClean="0">
                <a:ea typeface="宋体" charset="-122"/>
              </a:rPr>
              <a:t>8</a:t>
            </a:r>
            <a:r>
              <a:rPr lang="zh-CN" altLang="en-US" sz="2000" dirty="0" smtClean="0">
                <a:ea typeface="宋体" charset="-122"/>
              </a:rPr>
              <a:t>月，新州大学生在布里斯班旅馆自杀身亡。</a:t>
            </a: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endParaRPr lang="zh-CN" altLang="zh-CN" sz="2000" dirty="0" smtClean="0">
              <a:ea typeface="宋体" charset="-122"/>
            </a:endParaRPr>
          </a:p>
        </p:txBody>
      </p:sp>
      <p:pic>
        <p:nvPicPr>
          <p:cNvPr id="5017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5" y="4005263"/>
            <a:ext cx="220503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九）</a:t>
            </a:r>
            <a:r>
              <a:rPr lang="zh-CN" altLang="zh-CN" sz="2000" b="1" dirty="0" smtClean="0">
                <a:solidFill>
                  <a:srgbClr val="FF0000"/>
                </a:solidFill>
                <a:ea typeface="宋体" charset="-122"/>
              </a:rPr>
              <a:t>证件安全</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护照遗失、毁损情况较为常见，</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主要有</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随财物一同被盗</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本人不爱惜证件在搬家或旅行途中遗失</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被孩童撕毁</a:t>
            </a:r>
            <a:r>
              <a:rPr lang="zh-CN" altLang="en-US"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被洗衣机</a:t>
            </a:r>
            <a:r>
              <a:rPr lang="zh-CN" altLang="en-US" sz="2000" dirty="0" smtClean="0">
                <a:solidFill>
                  <a:srgbClr val="0000FF"/>
                </a:solidFill>
                <a:ea typeface="宋体" charset="-122"/>
              </a:rPr>
              <a:t>等</a:t>
            </a:r>
            <a:r>
              <a:rPr lang="zh-CN" altLang="zh-CN" sz="2000" dirty="0" smtClean="0">
                <a:solidFill>
                  <a:srgbClr val="0000FF"/>
                </a:solidFill>
                <a:ea typeface="宋体" charset="-122"/>
              </a:rPr>
              <a:t>洗坏</a:t>
            </a:r>
            <a:r>
              <a:rPr lang="zh-CN" altLang="en-US" sz="2000" dirty="0" smtClean="0">
                <a:solidFill>
                  <a:srgbClr val="0000FF"/>
                </a:solidFill>
                <a:ea typeface="宋体" charset="-122"/>
              </a:rPr>
              <a:t>或损坏；</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被人抵押扣留等等。</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补发护照周期长，将给生活和旅行造成不便。</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护照不可用作抵押品。</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196752"/>
            <a:ext cx="2571750" cy="178117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ctrTitle"/>
          </p:nvPr>
        </p:nvSpPr>
        <p:spPr>
          <a:xfrm>
            <a:off x="685800" y="908050"/>
            <a:ext cx="7772400" cy="4897438"/>
          </a:xfrm>
        </p:spPr>
        <p:txBody>
          <a:bodyPr/>
          <a:lstStyle/>
          <a:p>
            <a:pPr algn="l" fontAlgn="t"/>
            <a:r>
              <a:rPr lang="en-US" altLang="zh-CN" sz="2000" dirty="0" smtClean="0">
                <a:solidFill>
                  <a:srgbClr val="FF0000"/>
                </a:solidFill>
                <a:ea typeface="宋体" charset="-122"/>
              </a:rPr>
              <a:t>    </a:t>
            </a: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zh-CN" sz="2000" dirty="0" smtClean="0">
                <a:solidFill>
                  <a:srgbClr val="0000FF"/>
                </a:solidFill>
                <a:ea typeface="宋体" charset="-122"/>
              </a:rPr>
              <a:t>网上流传</a:t>
            </a:r>
            <a:r>
              <a:rPr lang="zh-CN" altLang="en-US" sz="2000" dirty="0" smtClean="0">
                <a:solidFill>
                  <a:srgbClr val="0000FF"/>
                </a:solidFill>
                <a:ea typeface="宋体" charset="-122"/>
              </a:rPr>
              <a:t>的“赴澳免签</a:t>
            </a:r>
            <a:r>
              <a:rPr lang="en-US" altLang="zh-CN" sz="2000" dirty="0" smtClean="0">
                <a:solidFill>
                  <a:srgbClr val="0000FF"/>
                </a:solidFill>
                <a:ea typeface="宋体" charset="-122"/>
              </a:rPr>
              <a:t>3</a:t>
            </a:r>
            <a:r>
              <a:rPr lang="zh-CN" altLang="en-US" sz="2000" dirty="0" smtClean="0">
                <a:solidFill>
                  <a:srgbClr val="0000FF"/>
                </a:solidFill>
                <a:ea typeface="宋体" charset="-122"/>
              </a:rPr>
              <a:t>月”消息不实</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 </a:t>
            </a:r>
            <a:r>
              <a:rPr lang="zh-CN" altLang="zh-CN" sz="2000" dirty="0" smtClean="0">
                <a:solidFill>
                  <a:srgbClr val="0000FF"/>
                </a:solidFill>
                <a:ea typeface="宋体" charset="-122"/>
              </a:rPr>
              <a:t>申请澳签证应以官方信息为准，切勿相信网络或他人传言，以免上当受骗。</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 </a:t>
            </a:r>
            <a:r>
              <a:rPr lang="zh-CN" altLang="zh-CN" sz="2000" dirty="0" smtClean="0">
                <a:solidFill>
                  <a:srgbClr val="0000FF"/>
                </a:solidFill>
                <a:ea typeface="宋体" charset="-122"/>
              </a:rPr>
              <a:t>建议持电子签证者自行打印并携带澳驻华使领馆发出的有关签证信函备用。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FF0000"/>
                </a:solidFill>
                <a:ea typeface="宋体" charset="-122"/>
              </a:rPr>
              <a:t>※ </a:t>
            </a:r>
            <a:r>
              <a:rPr lang="zh-CN" altLang="zh-CN" sz="2000" dirty="0" smtClean="0">
                <a:solidFill>
                  <a:srgbClr val="0000FF"/>
                </a:solidFill>
                <a:ea typeface="宋体" charset="-122"/>
              </a:rPr>
              <a:t>来澳前及在澳期间，请留意您签证有效期和停留期。如需延期停留，请注意及时办理签证延期等手续，确保在澳停、居留合法。</a:t>
            </a:r>
          </a:p>
        </p:txBody>
      </p:sp>
      <p:pic>
        <p:nvPicPr>
          <p:cNvPr id="5222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658040"/>
            <a:ext cx="2302822" cy="7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ctrTitle"/>
          </p:nvPr>
        </p:nvSpPr>
        <p:spPr>
          <a:xfrm>
            <a:off x="685800" y="908050"/>
            <a:ext cx="7772400" cy="4897438"/>
          </a:xfrm>
        </p:spPr>
        <p:txBody>
          <a:bodyPr/>
          <a:lstStyle/>
          <a:p>
            <a:pPr algn="l"/>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en-US" altLang="zh-CN" sz="2000" dirty="0" smtClean="0">
                <a:ea typeface="宋体" charset="-122"/>
              </a:rPr>
              <a:t>2013</a:t>
            </a:r>
            <a:r>
              <a:rPr lang="zh-CN" altLang="zh-CN" sz="2000" dirty="0" smtClean="0">
                <a:ea typeface="宋体" charset="-122"/>
              </a:rPr>
              <a:t>年，有中国留学生因签证过期，在临近毕业时不得不离开澳大利亚，导致学业受阻，推迟一年毕业。</a:t>
            </a: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zh-CN" altLang="en-US" sz="2000" dirty="0" smtClean="0">
                <a:ea typeface="宋体" charset="-122"/>
              </a:rPr>
              <a:t>出行前找不到护照，需要办理。有时是周末假日。</a:t>
            </a:r>
            <a:endParaRPr lang="zh-CN" altLang="zh-CN" sz="2000" dirty="0" smtClean="0">
              <a:ea typeface="宋体" charset="-122"/>
            </a:endParaRPr>
          </a:p>
        </p:txBody>
      </p:sp>
      <p:pic>
        <p:nvPicPr>
          <p:cNvPr id="5325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十）</a:t>
            </a:r>
            <a:r>
              <a:rPr lang="zh-CN" altLang="zh-CN" sz="2000" b="1" dirty="0" smtClean="0">
                <a:solidFill>
                  <a:srgbClr val="FF0000"/>
                </a:solidFill>
                <a:ea typeface="宋体" charset="-122"/>
              </a:rPr>
              <a:t> 失去联系</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失去联系主要是外出不主动向亲友或监护人报告行踪，手机断电或关机，不及时浏览电子邮件或社交媒体，或其他有意或无意地长时间与亲友失去联系，给亲友、监护人造成恐慌，也不利于自身安全。</a:t>
            </a:r>
            <a:br>
              <a:rPr lang="zh-CN" altLang="zh-CN" sz="2000" dirty="0" smtClean="0">
                <a:solidFill>
                  <a:srgbClr val="0000FF"/>
                </a:solidFill>
                <a:ea typeface="宋体" charset="-122"/>
              </a:rPr>
            </a:b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005064"/>
            <a:ext cx="2466975" cy="18478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ctrTitle"/>
          </p:nvPr>
        </p:nvSpPr>
        <p:spPr>
          <a:xfrm>
            <a:off x="685800" y="908050"/>
            <a:ext cx="7772400" cy="4897438"/>
          </a:xfrm>
        </p:spPr>
        <p:txBody>
          <a:bodyPr/>
          <a:lstStyle/>
          <a:p>
            <a:pPr algn="l"/>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en-US" altLang="zh-CN" sz="2000" dirty="0" smtClean="0">
                <a:ea typeface="宋体" charset="-122"/>
              </a:rPr>
              <a:t>2014</a:t>
            </a:r>
            <a:r>
              <a:rPr lang="zh-CN" altLang="en-US" sz="2000" dirty="0" smtClean="0">
                <a:ea typeface="宋体" charset="-122"/>
              </a:rPr>
              <a:t>年</a:t>
            </a:r>
            <a:r>
              <a:rPr lang="en-US" altLang="zh-CN" sz="2000" dirty="0" smtClean="0">
                <a:ea typeface="宋体" charset="-122"/>
              </a:rPr>
              <a:t>7</a:t>
            </a:r>
            <a:r>
              <a:rPr lang="zh-CN" altLang="en-US" sz="2000" dirty="0" smtClean="0">
                <a:ea typeface="宋体" charset="-122"/>
              </a:rPr>
              <a:t>月，新州卧龙岗大学生向家人表示失败，厌世而失踪，后经多方努力找到。</a:t>
            </a: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zh-CN" altLang="zh-CN" sz="2000" dirty="0" smtClean="0">
                <a:solidFill>
                  <a:srgbClr val="FF0000"/>
                </a:solidFill>
                <a:ea typeface="宋体" charset="-122"/>
              </a:rPr>
              <a:t>◆</a:t>
            </a:r>
            <a:r>
              <a:rPr lang="en-US" altLang="zh-CN" sz="2000" dirty="0" smtClean="0">
                <a:solidFill>
                  <a:srgbClr val="FF0000"/>
                </a:solidFill>
                <a:ea typeface="宋体" charset="-122"/>
              </a:rPr>
              <a:t> </a:t>
            </a:r>
            <a:r>
              <a:rPr lang="en-US" altLang="zh-CN" sz="2000" dirty="0" smtClean="0">
                <a:ea typeface="宋体" charset="-122"/>
              </a:rPr>
              <a:t>2014</a:t>
            </a:r>
            <a:r>
              <a:rPr lang="zh-CN" altLang="en-US" sz="2000" dirty="0" smtClean="0">
                <a:ea typeface="宋体" charset="-122"/>
              </a:rPr>
              <a:t>年，南澳一大学生家人报失踪，在报警后找到，原因是外出关闭手机通讯。</a:t>
            </a:r>
            <a:endParaRPr lang="zh-CN" altLang="zh-CN" sz="2000" dirty="0" smtClean="0">
              <a:ea typeface="宋体" charset="-122"/>
            </a:endParaRPr>
          </a:p>
        </p:txBody>
      </p:sp>
      <p:pic>
        <p:nvPicPr>
          <p:cNvPr id="5529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908050"/>
            <a:ext cx="2016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ctrTitle"/>
          </p:nvPr>
        </p:nvSpPr>
        <p:spPr>
          <a:xfrm>
            <a:off x="685800" y="908050"/>
            <a:ext cx="7772400" cy="4897438"/>
          </a:xfrm>
        </p:spPr>
        <p:txBody>
          <a:bodyPr/>
          <a:lstStyle/>
          <a:p>
            <a:r>
              <a:rPr lang="zh-CN" altLang="en-US" sz="2800" b="1" dirty="0" smtClean="0">
                <a:solidFill>
                  <a:srgbClr val="FF0000"/>
                </a:solidFill>
                <a:latin typeface="黑体" pitchFamily="2" charset="-122"/>
                <a:ea typeface="黑体" pitchFamily="2" charset="-122"/>
              </a:rPr>
              <a:t>三、如何寻求帮助</a:t>
            </a:r>
            <a:endParaRPr lang="zh-CN" altLang="en-US" b="1" dirty="0" smtClean="0">
              <a:latin typeface="黑体" pitchFamily="2" charset="-122"/>
              <a:ea typeface="黑体"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ctrTitle"/>
          </p:nvPr>
        </p:nvSpPr>
        <p:spPr>
          <a:xfrm>
            <a:off x="539750" y="1268413"/>
            <a:ext cx="7772400" cy="4897437"/>
          </a:xfrm>
        </p:spPr>
        <p:txBody>
          <a:bodyPr/>
          <a:lstStyle/>
          <a:p>
            <a:pPr marL="457200" indent="-457200" algn="l">
              <a:lnSpc>
                <a:spcPct val="80000"/>
              </a:lnSpc>
            </a:pPr>
            <a:r>
              <a:rPr lang="en-US" altLang="zh-CN" sz="2000" b="1" dirty="0" smtClean="0">
                <a:solidFill>
                  <a:srgbClr val="FF0000"/>
                </a:solidFill>
                <a:ea typeface="宋体" charset="-122"/>
              </a:rPr>
              <a:t>          </a:t>
            </a:r>
            <a:r>
              <a:rPr lang="zh-CN" altLang="zh-CN" sz="2000" b="1" dirty="0" smtClean="0">
                <a:solidFill>
                  <a:srgbClr val="FF0000"/>
                </a:solidFill>
                <a:ea typeface="宋体" charset="-122"/>
              </a:rPr>
              <a:t>首先是预防，然后才是处置。</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a:solidFill>
                  <a:srgbClr val="FF0000"/>
                </a:solidFill>
                <a:ea typeface="宋体" charset="-122"/>
              </a:rPr>
              <a:t/>
            </a:r>
            <a:br>
              <a:rPr lang="en-US" altLang="zh-CN" sz="2000" b="1" dirty="0">
                <a:solidFill>
                  <a:srgbClr val="FF0000"/>
                </a:solidFill>
                <a:ea typeface="宋体" charset="-122"/>
              </a:rPr>
            </a:br>
            <a:r>
              <a:rPr lang="en-US" altLang="zh-CN" sz="2000" b="1" dirty="0" smtClean="0">
                <a:solidFill>
                  <a:srgbClr val="FF0000"/>
                </a:solidFill>
                <a:ea typeface="宋体" charset="-122"/>
              </a:rPr>
              <a:t>    </a:t>
            </a:r>
            <a:r>
              <a:rPr lang="zh-CN" altLang="en-US" sz="2000" b="1" dirty="0" smtClean="0">
                <a:solidFill>
                  <a:srgbClr val="FF0000"/>
                </a:solidFill>
                <a:ea typeface="宋体" charset="-122"/>
              </a:rPr>
              <a:t>公民个人在领事保护工作中的责任：</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dirty="0">
                <a:solidFill>
                  <a:srgbClr val="FF0000"/>
                </a:solidFill>
                <a:ea typeface="宋体" charset="-122"/>
              </a:rPr>
              <a:t/>
            </a:r>
            <a:br>
              <a:rPr lang="en-US" altLang="zh-CN" sz="2000" dirty="0">
                <a:solidFill>
                  <a:srgbClr val="FF0000"/>
                </a:solidFill>
                <a:ea typeface="宋体" charset="-122"/>
              </a:rPr>
            </a:br>
            <a:r>
              <a:rPr lang="en-US" altLang="zh-CN" sz="2000" dirty="0" smtClean="0">
                <a:solidFill>
                  <a:srgbClr val="0000FF"/>
                </a:solidFill>
                <a:ea typeface="宋体" charset="-122"/>
              </a:rPr>
              <a:t>    </a:t>
            </a:r>
            <a:r>
              <a:rPr lang="en-US" altLang="zh-CN" sz="2000" dirty="0" smtClean="0">
                <a:solidFill>
                  <a:srgbClr val="FF0000"/>
                </a:solidFill>
                <a:ea typeface="宋体" charset="-122"/>
              </a:rPr>
              <a:t>● </a:t>
            </a:r>
            <a:r>
              <a:rPr lang="zh-CN" altLang="en-US" sz="2000" dirty="0" smtClean="0">
                <a:solidFill>
                  <a:srgbClr val="FF0000"/>
                </a:solidFill>
                <a:ea typeface="宋体" charset="-122"/>
              </a:rPr>
              <a:t>责任意识：</a:t>
            </a:r>
            <a:r>
              <a:rPr lang="zh-CN" altLang="en-US" sz="2000" dirty="0" smtClean="0">
                <a:solidFill>
                  <a:srgbClr val="0000FF"/>
                </a:solidFill>
                <a:ea typeface="宋体" charset="-122"/>
              </a:rPr>
              <a:t>于本人、家庭和社会的责任。</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FF0000"/>
                </a:solidFill>
                <a:ea typeface="宋体" charset="-122"/>
              </a:rPr>
              <a:t>● </a:t>
            </a:r>
            <a:r>
              <a:rPr lang="zh-CN" altLang="en-US" sz="2000" dirty="0" smtClean="0">
                <a:solidFill>
                  <a:srgbClr val="FF0000"/>
                </a:solidFill>
                <a:ea typeface="宋体" charset="-122"/>
              </a:rPr>
              <a:t>法律意识：</a:t>
            </a:r>
            <a:r>
              <a:rPr lang="zh-CN" altLang="en-US" sz="2000" dirty="0" smtClean="0">
                <a:solidFill>
                  <a:srgbClr val="0000FF"/>
                </a:solidFill>
                <a:ea typeface="宋体" charset="-122"/>
              </a:rPr>
              <a:t>了解当地法律、法规，遵纪守法。</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FF0000"/>
                </a:solidFill>
                <a:ea typeface="宋体" charset="-122"/>
              </a:rPr>
              <a:t>    ● </a:t>
            </a:r>
            <a:r>
              <a:rPr lang="zh-CN" altLang="en-US" sz="2000" dirty="0" smtClean="0">
                <a:solidFill>
                  <a:srgbClr val="FF0000"/>
                </a:solidFill>
                <a:ea typeface="宋体" charset="-122"/>
              </a:rPr>
              <a:t>风险意识：</a:t>
            </a:r>
            <a:r>
              <a:rPr lang="zh-CN" altLang="en-US" sz="2000" dirty="0" smtClean="0">
                <a:solidFill>
                  <a:srgbClr val="0000FF"/>
                </a:solidFill>
                <a:ea typeface="宋体" charset="-122"/>
              </a:rPr>
              <a:t>没有绝对的安全，风险随时随地存在。</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FF0000"/>
                </a:solidFill>
                <a:ea typeface="宋体" charset="-122"/>
              </a:rPr>
              <a:t>    ● </a:t>
            </a:r>
            <a:r>
              <a:rPr lang="zh-CN" altLang="en-US" sz="2000" dirty="0" smtClean="0">
                <a:solidFill>
                  <a:srgbClr val="FF0000"/>
                </a:solidFill>
                <a:ea typeface="宋体" charset="-122"/>
              </a:rPr>
              <a:t>预防能力：</a:t>
            </a:r>
            <a:r>
              <a:rPr lang="zh-CN" altLang="en-US" sz="2000" dirty="0" smtClean="0">
                <a:solidFill>
                  <a:srgbClr val="0000FF"/>
                </a:solidFill>
                <a:ea typeface="宋体" charset="-122"/>
              </a:rPr>
              <a:t>获取预警信息能力，掌握预防知识。</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en-US" altLang="zh-CN" sz="2000" dirty="0" smtClean="0">
                <a:solidFill>
                  <a:srgbClr val="FF0000"/>
                </a:solidFill>
                <a:ea typeface="宋体" charset="-122"/>
              </a:rPr>
              <a:t>● </a:t>
            </a:r>
            <a:r>
              <a:rPr lang="zh-CN" altLang="en-US" sz="2000" dirty="0" smtClean="0">
                <a:solidFill>
                  <a:srgbClr val="FF0000"/>
                </a:solidFill>
                <a:ea typeface="宋体" charset="-122"/>
              </a:rPr>
              <a:t>应对能力：</a:t>
            </a:r>
            <a:r>
              <a:rPr lang="zh-CN" altLang="en-US" sz="2000" dirty="0" smtClean="0">
                <a:solidFill>
                  <a:srgbClr val="0000FF"/>
                </a:solidFill>
                <a:ea typeface="宋体" charset="-122"/>
              </a:rPr>
              <a:t>掌握紧急情况下如何应对风险能力，以及了解寻求帮助手段的能力。</a:t>
            </a: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2817522498"/>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ctrTitle"/>
          </p:nvPr>
        </p:nvSpPr>
        <p:spPr>
          <a:xfrm>
            <a:off x="539750" y="1268413"/>
            <a:ext cx="7772400" cy="4897437"/>
          </a:xfrm>
        </p:spPr>
        <p:txBody>
          <a:bodyPr/>
          <a:lstStyle/>
          <a:p>
            <a:pPr marL="457200" indent="-457200" algn="l">
              <a:lnSpc>
                <a:spcPct val="80000"/>
              </a:lnSpc>
            </a:pPr>
            <a:r>
              <a:rPr lang="zh-CN" altLang="en-US" sz="2000" b="1" dirty="0" smtClean="0">
                <a:solidFill>
                  <a:srgbClr val="FF0000"/>
                </a:solidFill>
                <a:ea typeface="宋体" charset="-122"/>
              </a:rPr>
              <a:t>          用合法手段维护权益。</a:t>
            </a: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en-US" altLang="zh-CN" sz="2000" b="1" dirty="0">
                <a:solidFill>
                  <a:srgbClr val="0000FF"/>
                </a:solidFill>
                <a:ea typeface="宋体" charset="-122"/>
              </a:rPr>
              <a:t/>
            </a:r>
            <a:br>
              <a:rPr lang="en-US" altLang="zh-CN" sz="2000" b="1" dirty="0">
                <a:solidFill>
                  <a:srgbClr val="0000FF"/>
                </a:solidFill>
                <a:ea typeface="宋体" charset="-122"/>
              </a:rPr>
            </a:br>
            <a:r>
              <a:rPr lang="en-US" altLang="zh-CN" sz="2000" b="1" dirty="0" smtClean="0">
                <a:solidFill>
                  <a:srgbClr val="0000FF"/>
                </a:solidFill>
                <a:ea typeface="宋体" charset="-122"/>
              </a:rPr>
              <a:t>    </a:t>
            </a:r>
            <a:r>
              <a:rPr lang="zh-CN" altLang="en-US" sz="2000" dirty="0" smtClean="0">
                <a:solidFill>
                  <a:srgbClr val="0000FF"/>
                </a:solidFill>
                <a:ea typeface="宋体" charset="-122"/>
              </a:rPr>
              <a:t>如果认为合法权益受到侵害，要报案而不是找人去以暴制暴。</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en-US" sz="2000" dirty="0" smtClean="0">
                <a:solidFill>
                  <a:srgbClr val="0000FF"/>
                </a:solidFill>
                <a:ea typeface="宋体" charset="-122"/>
              </a:rPr>
              <a:t>如果遇到非正常的罚款，不要用贿赂的办法解决，而要注意保存证据，以便事后追索。</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861048"/>
            <a:ext cx="2705100" cy="169545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727698"/>
            <a:ext cx="2286000" cy="196215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一）</a:t>
            </a:r>
            <a:r>
              <a:rPr lang="zh-CN" altLang="zh-CN" sz="2000" b="1" dirty="0" smtClean="0">
                <a:solidFill>
                  <a:srgbClr val="FF0000"/>
                </a:solidFill>
                <a:ea typeface="宋体" charset="-122"/>
              </a:rPr>
              <a:t> </a:t>
            </a:r>
            <a:r>
              <a:rPr lang="zh-CN" altLang="en-US" sz="2000" b="1" dirty="0" smtClean="0">
                <a:solidFill>
                  <a:srgbClr val="FF0000"/>
                </a:solidFill>
                <a:ea typeface="宋体" charset="-122"/>
              </a:rPr>
              <a:t>父母亲人</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en-US" sz="2000" dirty="0" smtClean="0">
                <a:solidFill>
                  <a:srgbClr val="0000FF"/>
                </a:solidFill>
                <a:ea typeface="宋体" charset="-122"/>
              </a:rPr>
              <a:t>无论</a:t>
            </a:r>
            <a:r>
              <a:rPr lang="zh-CN" altLang="en-US" sz="2000" dirty="0">
                <a:solidFill>
                  <a:srgbClr val="0000FF"/>
                </a:solidFill>
                <a:ea typeface="宋体" charset="-122"/>
              </a:rPr>
              <a:t>与父母之间是否存在分歧、</a:t>
            </a:r>
            <a:r>
              <a:rPr lang="zh-CN" altLang="en-US" sz="2000" dirty="0" smtClean="0">
                <a:solidFill>
                  <a:srgbClr val="0000FF"/>
                </a:solidFill>
                <a:ea typeface="宋体" charset="-122"/>
              </a:rPr>
              <a:t>矛盾，儿</a:t>
            </a:r>
            <a:r>
              <a:rPr lang="zh-CN" altLang="en-US" sz="2000" dirty="0">
                <a:solidFill>
                  <a:srgbClr val="0000FF"/>
                </a:solidFill>
                <a:ea typeface="宋体" charset="-122"/>
              </a:rPr>
              <a:t>行千里母担忧</a:t>
            </a:r>
            <a:r>
              <a:rPr lang="zh-CN" altLang="en-US" sz="2000" dirty="0" smtClean="0">
                <a:solidFill>
                  <a:srgbClr val="0000FF"/>
                </a:solidFill>
                <a:ea typeface="宋体" charset="-122"/>
              </a:rPr>
              <a:t>。永远要相信父母。</a:t>
            </a:r>
            <a:r>
              <a:rPr lang="en-US" altLang="zh-CN" sz="2000" dirty="0">
                <a:solidFill>
                  <a:srgbClr val="FF0000"/>
                </a:solidFill>
                <a:ea typeface="宋体" charset="-122"/>
              </a:rPr>
              <a:t/>
            </a:r>
            <a:br>
              <a:rPr lang="en-US" altLang="zh-CN" sz="2000" dirty="0">
                <a:solidFill>
                  <a:srgbClr val="FF0000"/>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en-US" sz="2000" dirty="0" smtClean="0">
                <a:solidFill>
                  <a:srgbClr val="FF0000"/>
                </a:solidFill>
                <a:ea typeface="宋体" charset="-122"/>
              </a:rPr>
              <a:t>在遇到困难时，首先要想到向父母或其他亲人寻求帮助。</a:t>
            </a: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定时联系，</a:t>
            </a:r>
            <a:r>
              <a:rPr lang="zh-CN" altLang="en-US" sz="2000" dirty="0" smtClean="0">
                <a:solidFill>
                  <a:srgbClr val="FF0000"/>
                </a:solidFill>
                <a:ea typeface="宋体" charset="-122"/>
              </a:rPr>
              <a:t>如实</a:t>
            </a:r>
            <a:r>
              <a:rPr lang="zh-CN" altLang="en-US" sz="2000" dirty="0" smtClean="0">
                <a:solidFill>
                  <a:srgbClr val="0000FF"/>
                </a:solidFill>
                <a:ea typeface="宋体" charset="-122"/>
              </a:rPr>
              <a:t>报告学习、生活、健康情况；</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 </a:t>
            </a:r>
            <a:r>
              <a:rPr lang="zh-CN" altLang="en-US" sz="2000" dirty="0" smtClean="0">
                <a:solidFill>
                  <a:srgbClr val="0000FF"/>
                </a:solidFill>
                <a:ea typeface="宋体" charset="-122"/>
              </a:rPr>
              <a:t>认真听取他们的意见。</a:t>
            </a: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005064"/>
            <a:ext cx="2581275" cy="17716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225014513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692696"/>
            <a:ext cx="2143125" cy="2143125"/>
          </a:xfrm>
          <a:prstGeom prst="rect">
            <a:avLst/>
          </a:prstGeom>
        </p:spPr>
      </p:pic>
      <p:sp>
        <p:nvSpPr>
          <p:cNvPr id="7170" name="标题 1"/>
          <p:cNvSpPr>
            <a:spLocks noGrp="1"/>
          </p:cNvSpPr>
          <p:nvPr>
            <p:ph type="ctrTitle"/>
          </p:nvPr>
        </p:nvSpPr>
        <p:spPr>
          <a:xfrm>
            <a:off x="685800" y="908050"/>
            <a:ext cx="7772400" cy="5041230"/>
          </a:xfrm>
        </p:spPr>
        <p:txBody>
          <a:bodyPr/>
          <a:lstStyle/>
          <a:p>
            <a:pPr algn="l"/>
            <a:r>
              <a:rPr lang="zh-CN" altLang="en-US" sz="2000" dirty="0" smtClean="0">
                <a:solidFill>
                  <a:srgbClr val="0000FF"/>
                </a:solidFill>
                <a:latin typeface="宋体" charset="-122"/>
                <a:ea typeface="宋体" charset="-122"/>
              </a:rPr>
              <a:t>    </a:t>
            </a: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a:solidFill>
                  <a:srgbClr val="0000FF"/>
                </a:solidFill>
                <a:latin typeface="宋体" charset="-122"/>
                <a:ea typeface="宋体" charset="-122"/>
              </a:rPr>
              <a:t/>
            </a:r>
            <a:br>
              <a:rPr lang="en-US" altLang="zh-CN" sz="2000" dirty="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a:solidFill>
                  <a:srgbClr val="0000FF"/>
                </a:solidFill>
                <a:latin typeface="宋体" charset="-122"/>
                <a:ea typeface="宋体" charset="-122"/>
              </a:rPr>
              <a:t/>
            </a:r>
            <a:br>
              <a:rPr lang="en-US" altLang="zh-CN" sz="2000" dirty="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a:solidFill>
                  <a:srgbClr val="0000FF"/>
                </a:solidFill>
                <a:latin typeface="宋体" charset="-122"/>
                <a:ea typeface="宋体" charset="-122"/>
              </a:rPr>
              <a:t/>
            </a:r>
            <a:br>
              <a:rPr lang="en-US" altLang="zh-CN" sz="2000" dirty="0">
                <a:solidFill>
                  <a:srgbClr val="0000FF"/>
                </a:solidFill>
                <a:latin typeface="宋体" charset="-122"/>
                <a:ea typeface="宋体" charset="-122"/>
              </a:rPr>
            </a:br>
            <a:r>
              <a:rPr lang="zh-CN" altLang="en-US" sz="2000" dirty="0" smtClean="0">
                <a:solidFill>
                  <a:srgbClr val="FF0000"/>
                </a:solidFill>
                <a:latin typeface="宋体" charset="-122"/>
                <a:ea typeface="宋体" charset="-122"/>
              </a:rPr>
              <a:t>（</a:t>
            </a:r>
            <a:r>
              <a:rPr lang="zh-CN" altLang="en-US" sz="2000" b="1" dirty="0" smtClean="0">
                <a:solidFill>
                  <a:srgbClr val="FF0000"/>
                </a:solidFill>
                <a:latin typeface="宋体" charset="-122"/>
                <a:ea typeface="宋体" charset="-122"/>
              </a:rPr>
              <a:t>二）领事</a:t>
            </a:r>
            <a:r>
              <a:rPr lang="zh-CN" altLang="en-US" sz="2000" b="1" dirty="0">
                <a:solidFill>
                  <a:srgbClr val="FF0000"/>
                </a:solidFill>
                <a:latin typeface="宋体" charset="-122"/>
                <a:ea typeface="宋体" charset="-122"/>
              </a:rPr>
              <a:t>可以</a:t>
            </a:r>
            <a:r>
              <a:rPr lang="zh-CN" altLang="en-US" sz="2000" b="1" dirty="0" smtClean="0">
                <a:solidFill>
                  <a:srgbClr val="FF0000"/>
                </a:solidFill>
                <a:latin typeface="宋体" charset="-122"/>
                <a:ea typeface="宋体" charset="-122"/>
              </a:rPr>
              <a:t>做什么？</a:t>
            </a: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smtClean="0">
                <a:solidFill>
                  <a:srgbClr val="0000FF"/>
                </a:solidFill>
                <a:ea typeface="宋体" charset="-122"/>
              </a:rPr>
              <a:t>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en-US" sz="2000" dirty="0" smtClean="0">
                <a:solidFill>
                  <a:srgbClr val="0000FF"/>
                </a:solidFill>
                <a:latin typeface="宋体" charset="-122"/>
                <a:ea typeface="宋体" charset="-122"/>
              </a:rPr>
              <a:t>在</a:t>
            </a:r>
            <a:r>
              <a:rPr lang="zh-CN" altLang="zh-CN" sz="2000" dirty="0" smtClean="0">
                <a:solidFill>
                  <a:srgbClr val="0000FF"/>
                </a:solidFill>
                <a:ea typeface="宋体" charset="-122"/>
              </a:rPr>
              <a:t>合法权益受到侵害</a:t>
            </a:r>
            <a:r>
              <a:rPr lang="zh-CN" altLang="en-US" sz="2000" dirty="0" smtClean="0">
                <a:solidFill>
                  <a:srgbClr val="0000FF"/>
                </a:solidFill>
                <a:ea typeface="宋体" charset="-122"/>
              </a:rPr>
              <a:t>时：</a:t>
            </a:r>
            <a:r>
              <a:rPr lang="zh-CN" altLang="zh-CN" sz="2000" dirty="0" smtClean="0">
                <a:solidFill>
                  <a:srgbClr val="0000FF"/>
                </a:solidFill>
                <a:ea typeface="宋体" charset="-122"/>
              </a:rPr>
              <a:t>应请求推荐律师、翻译和医生，帮助您进行诉讼或寻求医疗救助。</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en-US" sz="2000" dirty="0">
                <a:solidFill>
                  <a:srgbClr val="0000FF"/>
                </a:solidFill>
                <a:latin typeface="宋体" charset="-122"/>
                <a:ea typeface="宋体" charset="-122"/>
              </a:rPr>
              <a:t>在</a:t>
            </a:r>
            <a:r>
              <a:rPr lang="zh-CN" altLang="zh-CN" sz="2000" dirty="0">
                <a:solidFill>
                  <a:srgbClr val="0000FF"/>
                </a:solidFill>
                <a:ea typeface="宋体" charset="-122"/>
              </a:rPr>
              <a:t>发生重大突发事件时</a:t>
            </a:r>
            <a:r>
              <a:rPr lang="zh-CN" altLang="en-US" sz="2000" dirty="0">
                <a:solidFill>
                  <a:srgbClr val="0000FF"/>
                </a:solidFill>
                <a:ea typeface="宋体" charset="-122"/>
              </a:rPr>
              <a:t>：</a:t>
            </a:r>
            <a:r>
              <a:rPr lang="zh-CN" altLang="zh-CN" sz="2000" dirty="0">
                <a:solidFill>
                  <a:srgbClr val="0000FF"/>
                </a:solidFill>
                <a:ea typeface="宋体" charset="-122"/>
              </a:rPr>
              <a:t>为撤离危险地区提供咨询和必要的协助</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en-US" sz="2000" dirty="0">
                <a:solidFill>
                  <a:srgbClr val="0000FF"/>
                </a:solidFill>
                <a:latin typeface="宋体" charset="-122"/>
                <a:ea typeface="宋体" charset="-122"/>
              </a:rPr>
              <a:t>在</a:t>
            </a:r>
            <a:r>
              <a:rPr lang="zh-CN" altLang="zh-CN" sz="2000" dirty="0">
                <a:solidFill>
                  <a:srgbClr val="0000FF"/>
                </a:solidFill>
                <a:ea typeface="宋体" charset="-122"/>
              </a:rPr>
              <a:t>被拘留、逮捕或服刑时</a:t>
            </a:r>
            <a:r>
              <a:rPr lang="zh-CN" altLang="en-US" sz="2000" dirty="0">
                <a:solidFill>
                  <a:srgbClr val="0000FF"/>
                </a:solidFill>
                <a:ea typeface="宋体" charset="-122"/>
              </a:rPr>
              <a:t>：</a:t>
            </a:r>
            <a:r>
              <a:rPr lang="zh-CN" altLang="zh-CN" sz="2000" dirty="0" smtClean="0">
                <a:solidFill>
                  <a:srgbClr val="0000FF"/>
                </a:solidFill>
                <a:ea typeface="宋体" charset="-122"/>
              </a:rPr>
              <a:t>根据请求</a:t>
            </a:r>
            <a:r>
              <a:rPr lang="zh-CN" altLang="zh-CN" sz="2000" dirty="0">
                <a:solidFill>
                  <a:srgbClr val="0000FF"/>
                </a:solidFill>
                <a:ea typeface="宋体" charset="-122"/>
              </a:rPr>
              <a:t>进行探视</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a:t>
            </a:r>
            <a:r>
              <a:rPr lang="en-US" altLang="zh-CN" sz="2000" dirty="0" smtClean="0">
                <a:solidFill>
                  <a:srgbClr val="0000FF"/>
                </a:solidFill>
                <a:ea typeface="宋体" charset="-122"/>
              </a:rPr>
              <a:t> </a:t>
            </a:r>
            <a:r>
              <a:rPr lang="zh-CN" altLang="zh-CN" sz="2000" dirty="0">
                <a:solidFill>
                  <a:srgbClr val="0000FF"/>
                </a:solidFill>
                <a:ea typeface="宋体" charset="-122"/>
              </a:rPr>
              <a:t>在遭遇意外时</a:t>
            </a:r>
            <a:r>
              <a:rPr lang="zh-CN" altLang="en-US" sz="2000" dirty="0">
                <a:solidFill>
                  <a:srgbClr val="0000FF"/>
                </a:solidFill>
                <a:ea typeface="宋体" charset="-122"/>
              </a:rPr>
              <a:t>：</a:t>
            </a:r>
            <a:r>
              <a:rPr lang="zh-CN" altLang="zh-CN" sz="2000" dirty="0">
                <a:solidFill>
                  <a:srgbClr val="0000FF"/>
                </a:solidFill>
                <a:ea typeface="宋体" charset="-122"/>
              </a:rPr>
              <a:t>协助将事故或损伤情况通知国内亲属</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在遇到</a:t>
            </a:r>
            <a:r>
              <a:rPr lang="zh-CN" altLang="zh-CN" sz="2000" dirty="0">
                <a:solidFill>
                  <a:srgbClr val="0000FF"/>
                </a:solidFill>
                <a:ea typeface="宋体" charset="-122"/>
              </a:rPr>
              <a:t>生计困难时</a:t>
            </a:r>
            <a:r>
              <a:rPr lang="zh-CN" altLang="en-US" sz="2000" dirty="0">
                <a:solidFill>
                  <a:srgbClr val="0000FF"/>
                </a:solidFill>
                <a:ea typeface="宋体" charset="-122"/>
              </a:rPr>
              <a:t>：</a:t>
            </a:r>
            <a:r>
              <a:rPr lang="zh-CN" altLang="zh-CN" sz="2000" dirty="0" smtClean="0">
                <a:solidFill>
                  <a:srgbClr val="0000FF"/>
                </a:solidFill>
                <a:ea typeface="宋体" charset="-122"/>
              </a:rPr>
              <a:t>协助与</a:t>
            </a:r>
            <a:r>
              <a:rPr lang="zh-CN" altLang="zh-CN" sz="2000" dirty="0">
                <a:solidFill>
                  <a:srgbClr val="0000FF"/>
                </a:solidFill>
                <a:ea typeface="宋体" charset="-122"/>
              </a:rPr>
              <a:t>国内亲属联系，以便及时解决费用问题</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a:t>
            </a:r>
            <a:r>
              <a:rPr lang="en-US" altLang="zh-CN" sz="2000" dirty="0" smtClean="0">
                <a:solidFill>
                  <a:srgbClr val="0000FF"/>
                </a:solidFill>
                <a:ea typeface="宋体" charset="-122"/>
              </a:rPr>
              <a:t> </a:t>
            </a:r>
            <a:r>
              <a:rPr lang="zh-CN" altLang="zh-CN" sz="2000" dirty="0" smtClean="0">
                <a:solidFill>
                  <a:srgbClr val="0000FF"/>
                </a:solidFill>
                <a:ea typeface="宋体" charset="-122"/>
              </a:rPr>
              <a:t>协助寻找</a:t>
            </a:r>
            <a:r>
              <a:rPr lang="zh-CN" altLang="zh-CN" sz="2000" dirty="0">
                <a:solidFill>
                  <a:srgbClr val="0000FF"/>
                </a:solidFill>
                <a:ea typeface="宋体" charset="-122"/>
              </a:rPr>
              <a:t>失踪或久无音讯的亲友</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a:t>
            </a:r>
            <a:r>
              <a:rPr lang="en-US" altLang="zh-CN" sz="2000" dirty="0" smtClean="0">
                <a:solidFill>
                  <a:srgbClr val="0000FF"/>
                </a:solidFill>
                <a:ea typeface="宋体" charset="-122"/>
              </a:rPr>
              <a:t> </a:t>
            </a:r>
            <a:r>
              <a:rPr lang="zh-CN" altLang="zh-CN" sz="2000" dirty="0">
                <a:solidFill>
                  <a:srgbClr val="0000FF"/>
                </a:solidFill>
                <a:ea typeface="宋体" charset="-122"/>
              </a:rPr>
              <a:t>颁发、换发、补发旅行证件及对旅行证件上的相关资料办理加注。</a:t>
            </a:r>
            <a:br>
              <a:rPr lang="zh-CN" altLang="zh-CN" sz="2000" dirty="0">
                <a:solidFill>
                  <a:srgbClr val="0000FF"/>
                </a:solidFill>
                <a:ea typeface="宋体" charset="-122"/>
              </a:rPr>
            </a:br>
            <a:r>
              <a:rPr lang="zh-CN" altLang="zh-CN" sz="2000" dirty="0">
                <a:solidFill>
                  <a:srgbClr val="0000FF"/>
                </a:solidFill>
                <a:ea typeface="宋体" charset="-122"/>
              </a:rPr>
              <a:t/>
            </a:r>
            <a:br>
              <a:rPr lang="zh-CN" altLang="zh-CN" sz="2000" dirty="0">
                <a:solidFill>
                  <a:srgbClr val="0000FF"/>
                </a:solidFill>
                <a:ea typeface="宋体" charset="-122"/>
              </a:rPr>
            </a:br>
            <a:r>
              <a:rPr lang="zh-CN" altLang="zh-CN" sz="2000" dirty="0">
                <a:solidFill>
                  <a:srgbClr val="0000FF"/>
                </a:solidFill>
                <a:ea typeface="宋体" charset="-122"/>
              </a:rPr>
              <a:t/>
            </a:r>
            <a:br>
              <a:rPr lang="zh-CN"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二）</a:t>
            </a:r>
            <a:r>
              <a:rPr lang="zh-CN" altLang="zh-CN" sz="2000" b="1" dirty="0" smtClean="0">
                <a:solidFill>
                  <a:srgbClr val="FF0000"/>
                </a:solidFill>
                <a:ea typeface="宋体" charset="-122"/>
              </a:rPr>
              <a:t> </a:t>
            </a:r>
            <a:r>
              <a:rPr lang="zh-CN" altLang="en-US" sz="2000" b="1" dirty="0" smtClean="0">
                <a:solidFill>
                  <a:srgbClr val="FF0000"/>
                </a:solidFill>
                <a:ea typeface="宋体" charset="-122"/>
              </a:rPr>
              <a:t>校方、社团</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solidFill>
                  <a:srgbClr val="0000FF"/>
                </a:solidFill>
                <a:ea typeface="宋体" charset="-122"/>
              </a:rPr>
              <a:t>    </a:t>
            </a:r>
            <a:r>
              <a:rPr lang="zh-CN" altLang="en-US" sz="2000" dirty="0" smtClean="0">
                <a:solidFill>
                  <a:srgbClr val="0000FF"/>
                </a:solidFill>
                <a:ea typeface="宋体" charset="-122"/>
              </a:rPr>
              <a:t>校方、学联社团离你最近，最了解你所处的环境。</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t>
            </a:r>
            <a:r>
              <a:rPr lang="en-US" altLang="zh-CN" sz="2000" dirty="0" smtClean="0">
                <a:solidFill>
                  <a:srgbClr val="0000FF"/>
                </a:solidFill>
                <a:ea typeface="宋体" charset="-122"/>
              </a:rPr>
              <a:t>   </a:t>
            </a:r>
            <a:r>
              <a:rPr lang="zh-CN" altLang="en-US" sz="2000" dirty="0" smtClean="0">
                <a:solidFill>
                  <a:srgbClr val="0000FF"/>
                </a:solidFill>
                <a:ea typeface="宋体" charset="-122"/>
              </a:rPr>
              <a:t>也可以向自己要好的朋友倾诉，释放压力，寻求他们的意见。</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826595"/>
            <a:ext cx="2466975" cy="18478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32934855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三）</a:t>
            </a:r>
            <a:r>
              <a:rPr lang="zh-CN" altLang="zh-CN" sz="2000" b="1" dirty="0" smtClean="0">
                <a:solidFill>
                  <a:srgbClr val="FF0000"/>
                </a:solidFill>
                <a:ea typeface="宋体" charset="-122"/>
              </a:rPr>
              <a:t> </a:t>
            </a:r>
            <a:r>
              <a:rPr lang="zh-CN" altLang="en-US" sz="2000" b="1" dirty="0" smtClean="0">
                <a:solidFill>
                  <a:srgbClr val="FF0000"/>
                </a:solidFill>
                <a:ea typeface="宋体" charset="-122"/>
              </a:rPr>
              <a:t>紧急求助</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en-US" altLang="zh-CN" sz="2000" dirty="0" smtClean="0">
                <a:solidFill>
                  <a:srgbClr val="0000FF"/>
                </a:solidFill>
                <a:ea typeface="宋体" charset="-122"/>
              </a:rPr>
              <a:t>1</a:t>
            </a:r>
            <a:r>
              <a:rPr lang="zh-CN" altLang="zh-CN" sz="2000" dirty="0" smtClean="0">
                <a:solidFill>
                  <a:srgbClr val="0000FF"/>
                </a:solidFill>
                <a:ea typeface="宋体" charset="-122"/>
              </a:rPr>
              <a:t>、紧急电话</a:t>
            </a:r>
            <a:r>
              <a:rPr lang="en-US" altLang="zh-CN" sz="2000" dirty="0" smtClean="0">
                <a:solidFill>
                  <a:srgbClr val="0000FF"/>
                </a:solidFill>
                <a:ea typeface="宋体" charset="-122"/>
              </a:rPr>
              <a:t>000</a:t>
            </a: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匪警、急救、消防共用。</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zh-CN" sz="2000" dirty="0" smtClean="0">
                <a:solidFill>
                  <a:srgbClr val="0000FF"/>
                </a:solidFill>
                <a:ea typeface="宋体" charset="-122"/>
              </a:rPr>
              <a:t>备选紧急电话：</a:t>
            </a:r>
            <a:r>
              <a:rPr lang="en-US" altLang="zh-CN" sz="2000" dirty="0" smtClean="0">
                <a:solidFill>
                  <a:srgbClr val="0000FF"/>
                </a:solidFill>
                <a:ea typeface="宋体" charset="-122"/>
              </a:rPr>
              <a:t>112</a:t>
            </a:r>
            <a:r>
              <a:rPr lang="zh-CN" altLang="zh-CN" sz="2000" dirty="0" smtClean="0">
                <a:solidFill>
                  <a:srgbClr val="0000FF"/>
                </a:solidFill>
                <a:ea typeface="宋体" charset="-122"/>
              </a:rPr>
              <a:t>。</a:t>
            </a:r>
            <a:r>
              <a:rPr lang="en-US" altLang="zh-CN" sz="2000" dirty="0" smtClean="0">
                <a:solidFill>
                  <a:srgbClr val="0000FF"/>
                </a:solidFill>
                <a:ea typeface="宋体" charset="-122"/>
              </a:rPr>
              <a:t>112</a:t>
            </a:r>
            <a:r>
              <a:rPr lang="zh-CN" altLang="zh-CN" sz="2000" dirty="0" smtClean="0">
                <a:solidFill>
                  <a:srgbClr val="0000FF"/>
                </a:solidFill>
                <a:ea typeface="宋体" charset="-122"/>
              </a:rPr>
              <a:t>是除</a:t>
            </a:r>
            <a:r>
              <a:rPr lang="en-US" altLang="zh-CN" sz="2000" dirty="0" smtClean="0">
                <a:solidFill>
                  <a:srgbClr val="0000FF"/>
                </a:solidFill>
                <a:ea typeface="宋体" charset="-122"/>
              </a:rPr>
              <a:t>000</a:t>
            </a:r>
            <a:r>
              <a:rPr lang="zh-CN" altLang="zh-CN" sz="2000" dirty="0" smtClean="0">
                <a:solidFill>
                  <a:srgbClr val="0000FF"/>
                </a:solidFill>
                <a:ea typeface="宋体" charset="-122"/>
              </a:rPr>
              <a:t>外的备选紧急电话，且仅限手机用户拨打。</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2</a:t>
            </a:r>
            <a:r>
              <a:rPr lang="zh-CN" altLang="zh-CN" sz="2000" dirty="0" smtClean="0">
                <a:solidFill>
                  <a:srgbClr val="0000FF"/>
                </a:solidFill>
                <a:ea typeface="宋体" charset="-122"/>
              </a:rPr>
              <a:t>、警方</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警方帮助热线</a:t>
            </a:r>
            <a:r>
              <a:rPr lang="zh-CN" altLang="zh-CN" sz="2000" dirty="0" smtClean="0">
                <a:solidFill>
                  <a:srgbClr val="0000FF"/>
                </a:solidFill>
                <a:ea typeface="宋体" charset="-122"/>
              </a:rPr>
              <a:t>：</a:t>
            </a:r>
            <a:r>
              <a:rPr lang="en-US" altLang="zh-CN" sz="2000" dirty="0" smtClean="0">
                <a:solidFill>
                  <a:srgbClr val="0000FF"/>
                </a:solidFill>
                <a:ea typeface="宋体" charset="-122"/>
              </a:rPr>
              <a:t>131 444</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如遇车辆偷盗、盗窃、交通小事故、财物丢失等非特别紧急情况，通常可拨打此电话求助。</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509120"/>
            <a:ext cx="2695575" cy="16954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en-US" altLang="zh-CN" sz="2000" dirty="0" smtClean="0">
                <a:solidFill>
                  <a:srgbClr val="0000FF"/>
                </a:solidFill>
                <a:ea typeface="宋体" charset="-122"/>
              </a:rPr>
              <a:t>3</a:t>
            </a:r>
            <a:r>
              <a:rPr lang="zh-CN" altLang="en-US" sz="2000" dirty="0" smtClean="0">
                <a:solidFill>
                  <a:srgbClr val="0000FF"/>
                </a:solidFill>
                <a:ea typeface="宋体" charset="-122"/>
              </a:rPr>
              <a:t>、其他热线</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en-US" altLang="zh-CN" sz="2000" dirty="0" smtClean="0">
                <a:solidFill>
                  <a:srgbClr val="0000FF"/>
                </a:solidFill>
                <a:ea typeface="宋体" charset="-122"/>
              </a:rPr>
              <a:t>● </a:t>
            </a:r>
            <a:r>
              <a:rPr lang="zh-CN" altLang="zh-CN" sz="2000" dirty="0" smtClean="0">
                <a:solidFill>
                  <a:srgbClr val="0000FF"/>
                </a:solidFill>
                <a:ea typeface="宋体" charset="-122"/>
              </a:rPr>
              <a:t>风暴洪灾热线：</a:t>
            </a:r>
            <a:r>
              <a:rPr lang="en-US" altLang="zh-CN" sz="2000" dirty="0" smtClean="0">
                <a:solidFill>
                  <a:srgbClr val="0000FF"/>
                </a:solidFill>
                <a:ea typeface="宋体" charset="-122"/>
              </a:rPr>
              <a:t>132 500</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制止犯罪热线</a:t>
            </a:r>
            <a:r>
              <a:rPr lang="zh-CN" altLang="zh-CN" sz="2000" dirty="0" smtClean="0">
                <a:solidFill>
                  <a:srgbClr val="0000FF"/>
                </a:solidFill>
                <a:ea typeface="宋体" charset="-122"/>
              </a:rPr>
              <a:t>：</a:t>
            </a:r>
            <a:r>
              <a:rPr lang="en-US" altLang="zh-CN" sz="2000" dirty="0" smtClean="0">
                <a:solidFill>
                  <a:srgbClr val="0000FF"/>
                </a:solidFill>
                <a:ea typeface="宋体" charset="-122"/>
              </a:rPr>
              <a:t>1800 333 000</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翻译热线</a:t>
            </a:r>
            <a:r>
              <a:rPr lang="zh-CN" altLang="zh-CN" sz="2000" dirty="0" smtClean="0">
                <a:solidFill>
                  <a:srgbClr val="0000FF"/>
                </a:solidFill>
                <a:ea typeface="宋体" charset="-122"/>
              </a:rPr>
              <a:t>：</a:t>
            </a:r>
            <a:r>
              <a:rPr lang="en-US" altLang="zh-CN" sz="2000" dirty="0" smtClean="0">
                <a:solidFill>
                  <a:srgbClr val="0000FF"/>
                </a:solidFill>
                <a:ea typeface="宋体" charset="-122"/>
              </a:rPr>
              <a:t>131 450</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生命求助热线</a:t>
            </a:r>
            <a:r>
              <a:rPr lang="zh-CN" altLang="zh-CN" sz="2000" dirty="0" smtClean="0">
                <a:solidFill>
                  <a:srgbClr val="0000FF"/>
                </a:solidFill>
                <a:ea typeface="宋体" charset="-122"/>
              </a:rPr>
              <a:t>：</a:t>
            </a:r>
            <a:r>
              <a:rPr lang="en-US" altLang="zh-CN" sz="2000" dirty="0" smtClean="0">
                <a:solidFill>
                  <a:srgbClr val="0000FF"/>
                </a:solidFill>
                <a:ea typeface="宋体" charset="-122"/>
              </a:rPr>
              <a:t>131 114</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 </a:t>
            </a:r>
            <a:r>
              <a:rPr lang="zh-CN" altLang="en-US" sz="2000" dirty="0" smtClean="0">
                <a:solidFill>
                  <a:srgbClr val="0000FF"/>
                </a:solidFill>
                <a:ea typeface="宋体" charset="-122"/>
              </a:rPr>
              <a:t>家庭暴力求助</a:t>
            </a:r>
            <a:r>
              <a:rPr lang="zh-CN" altLang="zh-CN" sz="2000" dirty="0" smtClean="0">
                <a:solidFill>
                  <a:srgbClr val="0000FF"/>
                </a:solidFill>
                <a:ea typeface="宋体" charset="-122"/>
              </a:rPr>
              <a:t>：</a:t>
            </a:r>
            <a:r>
              <a:rPr lang="en-US" altLang="zh-CN" sz="2000" dirty="0" smtClean="0">
                <a:solidFill>
                  <a:srgbClr val="0000FF"/>
                </a:solidFill>
                <a:ea typeface="宋体" charset="-122"/>
              </a:rPr>
              <a:t>1800 200 526</a:t>
            </a:r>
            <a:r>
              <a:rPr lang="zh-CN" altLang="zh-CN" sz="2000" dirty="0" smtClean="0">
                <a:solidFill>
                  <a:srgbClr val="0000FF"/>
                </a:solidFill>
                <a:ea typeface="宋体" charset="-122"/>
              </a:rPr>
              <a:t>（</a:t>
            </a:r>
            <a:r>
              <a:rPr lang="en-US" altLang="zh-CN" sz="2000" dirty="0" smtClean="0">
                <a:solidFill>
                  <a:srgbClr val="0000FF"/>
                </a:solidFill>
                <a:ea typeface="宋体" charset="-122"/>
              </a:rPr>
              <a:t>24</a:t>
            </a:r>
            <a:r>
              <a:rPr lang="zh-CN" altLang="zh-CN" sz="2000" dirty="0" smtClean="0">
                <a:solidFill>
                  <a:srgbClr val="0000FF"/>
                </a:solidFill>
                <a:ea typeface="宋体" charset="-122"/>
              </a:rPr>
              <a:t>小时）。</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三）</a:t>
            </a:r>
            <a:r>
              <a:rPr lang="zh-CN" altLang="zh-CN" sz="2000" b="1" dirty="0" smtClean="0">
                <a:solidFill>
                  <a:srgbClr val="FF0000"/>
                </a:solidFill>
                <a:ea typeface="宋体" charset="-122"/>
              </a:rPr>
              <a:t> </a:t>
            </a:r>
            <a:r>
              <a:rPr lang="zh-CN" altLang="en-US" sz="2000" b="1" dirty="0" smtClean="0">
                <a:solidFill>
                  <a:srgbClr val="FF0000"/>
                </a:solidFill>
                <a:ea typeface="宋体" charset="-122"/>
              </a:rPr>
              <a:t>法律援助</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澳各州均有受害者救助机制，为犯罪受害者提供必要帮助。</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各州和领地设有法律援助委员会</a:t>
            </a:r>
            <a:r>
              <a:rPr lang="zh-CN" altLang="en-US" sz="2000" dirty="0" smtClean="0">
                <a:solidFill>
                  <a:srgbClr val="0000FF"/>
                </a:solidFill>
                <a:ea typeface="宋体" charset="-122"/>
              </a:rPr>
              <a:t>（</a:t>
            </a:r>
            <a:r>
              <a:rPr lang="en-US" altLang="zh-CN" sz="2000" dirty="0" smtClean="0">
                <a:solidFill>
                  <a:srgbClr val="0000FF"/>
                </a:solidFill>
                <a:ea typeface="宋体" charset="-122"/>
              </a:rPr>
              <a:t>Legal Aid Commissions</a:t>
            </a:r>
            <a:r>
              <a:rPr lang="zh-CN" altLang="en-US" sz="2000" dirty="0" smtClean="0">
                <a:solidFill>
                  <a:srgbClr val="0000FF"/>
                </a:solidFill>
                <a:ea typeface="宋体" charset="-122"/>
              </a:rPr>
              <a:t>）</a:t>
            </a:r>
            <a:r>
              <a:rPr lang="zh-CN" altLang="zh-CN" sz="2000" dirty="0" smtClean="0">
                <a:solidFill>
                  <a:srgbClr val="0000FF"/>
                </a:solidFill>
                <a:ea typeface="宋体" charset="-122"/>
              </a:rPr>
              <a:t>。该机构为刑事、民事案件当事人提供法律帮助。</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如在澳遇民事、刑事等复杂的法律问题，建议向专业律师进行咨询，或聘请专业律师代为起诉或应诉。</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a:solidFill>
                  <a:srgbClr val="0000FF"/>
                </a:solidFill>
                <a:ea typeface="宋体" charset="-122"/>
              </a:rPr>
              <a:t/>
            </a:r>
            <a:br>
              <a:rPr lang="en-US" altLang="zh-CN" sz="2000" dirty="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ea typeface="宋体" charset="-122"/>
              </a:rPr>
              <a:t/>
            </a:r>
            <a:br>
              <a:rPr lang="zh-CN" altLang="zh-CN" sz="2000" dirty="0" smtClean="0">
                <a:ea typeface="宋体" charset="-122"/>
              </a:rPr>
            </a:br>
            <a:endParaRPr lang="zh-CN" altLang="zh-CN" sz="2000" dirty="0" smtClean="0">
              <a:solidFill>
                <a:srgbClr val="0000FF"/>
              </a:solidFill>
              <a:ea typeface="宋体"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1" y="4293096"/>
            <a:ext cx="3666451" cy="96964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四）</a:t>
            </a:r>
            <a:r>
              <a:rPr lang="zh-CN" altLang="zh-CN" sz="2000" b="1" dirty="0" smtClean="0">
                <a:solidFill>
                  <a:srgbClr val="FF0000"/>
                </a:solidFill>
                <a:ea typeface="宋体" charset="-122"/>
              </a:rPr>
              <a:t> </a:t>
            </a:r>
            <a:r>
              <a:rPr lang="zh-CN" altLang="en-US" sz="2000" b="1" dirty="0" smtClean="0">
                <a:solidFill>
                  <a:srgbClr val="FF0000"/>
                </a:solidFill>
                <a:ea typeface="宋体" charset="-122"/>
              </a:rPr>
              <a:t>驻澳使领馆领保紧急电话</a:t>
            </a: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a:ea typeface="宋体" charset="-122"/>
              </a:rPr>
              <a:t/>
            </a:r>
            <a:br>
              <a:rPr lang="en-US" altLang="zh-CN" sz="2000" dirty="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r>
            <a:br>
              <a:rPr lang="en-US" altLang="zh-CN" sz="2000" dirty="0" smtClean="0">
                <a:ea typeface="宋体" charset="-122"/>
              </a:rPr>
            </a:br>
            <a:r>
              <a:rPr lang="en-US" altLang="zh-CN" sz="2000" dirty="0" smtClean="0">
                <a:ea typeface="宋体" charset="-122"/>
              </a:rPr>
              <a:t>    </a:t>
            </a:r>
            <a:r>
              <a:rPr lang="zh-CN" altLang="zh-CN" sz="2000" dirty="0" smtClean="0">
                <a:solidFill>
                  <a:srgbClr val="0000FF"/>
                </a:solidFill>
                <a:ea typeface="宋体" charset="-122"/>
              </a:rPr>
              <a:t>中国公民申请领事证件或接受其他领事服务，通常应按领区划分向大使馆或相应的总领事馆提出。</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应急电话仅限中国公民</a:t>
            </a:r>
            <a:r>
              <a:rPr lang="zh-CN" altLang="zh-CN" sz="2000" dirty="0" smtClean="0">
                <a:solidFill>
                  <a:srgbClr val="FF0000"/>
                </a:solidFill>
                <a:ea typeface="宋体" charset="-122"/>
              </a:rPr>
              <a:t>在涉领事保护紧急情况下</a:t>
            </a:r>
            <a:r>
              <a:rPr lang="zh-CN" altLang="zh-CN" sz="2000" dirty="0" smtClean="0">
                <a:solidFill>
                  <a:srgbClr val="0000FF"/>
                </a:solidFill>
                <a:ea typeface="宋体" charset="-122"/>
              </a:rPr>
              <a:t>使用。</a:t>
            </a:r>
          </a:p>
        </p:txBody>
      </p:sp>
      <p:graphicFrame>
        <p:nvGraphicFramePr>
          <p:cNvPr id="2" name="表格 1"/>
          <p:cNvGraphicFramePr>
            <a:graphicFrameLocks noGrp="1"/>
          </p:cNvGraphicFramePr>
          <p:nvPr>
            <p:extLst>
              <p:ext uri="{D42A27DB-BD31-4B8C-83A1-F6EECF244321}">
                <p14:modId xmlns:p14="http://schemas.microsoft.com/office/powerpoint/2010/main" val="133271946"/>
              </p:ext>
            </p:extLst>
          </p:nvPr>
        </p:nvGraphicFramePr>
        <p:xfrm>
          <a:off x="1691680" y="1772816"/>
          <a:ext cx="5981700" cy="2689225"/>
        </p:xfrm>
        <a:graphic>
          <a:graphicData uri="http://schemas.openxmlformats.org/drawingml/2006/table">
            <a:tbl>
              <a:tblPr/>
              <a:tblGrid>
                <a:gridCol w="1801813"/>
                <a:gridCol w="2879725"/>
                <a:gridCol w="1300162"/>
              </a:tblGrid>
              <a:tr h="530225">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zh-CN" sz="1400" b="1" i="0" u="none" strike="noStrike" cap="none" normalizeH="0" baseline="0" dirty="0" smtClean="0">
                          <a:ln>
                            <a:noFill/>
                          </a:ln>
                          <a:solidFill>
                            <a:srgbClr val="0000FF"/>
                          </a:solidFill>
                          <a:effectLst/>
                          <a:latin typeface="Tahoma" pitchFamily="34" charset="0"/>
                          <a:ea typeface="宋体" charset="-122"/>
                        </a:rPr>
                        <a:t>使领馆</a:t>
                      </a:r>
                      <a:endParaRPr kumimoji="0" 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tab pos="1498600" algn="l"/>
                        </a:tabLst>
                      </a:pPr>
                      <a:r>
                        <a:rPr kumimoji="0" lang="zh-CN" sz="1400" b="1" i="0" u="none" strike="noStrike" cap="none" normalizeH="0" baseline="0" dirty="0" smtClean="0">
                          <a:ln>
                            <a:noFill/>
                          </a:ln>
                          <a:solidFill>
                            <a:srgbClr val="0000FF"/>
                          </a:solidFill>
                          <a:effectLst/>
                          <a:latin typeface="Tahoma" pitchFamily="34" charset="0"/>
                          <a:ea typeface="宋体" charset="-122"/>
                        </a:rPr>
                        <a:t>领区</a:t>
                      </a:r>
                      <a:endParaRPr kumimoji="0" 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zh-CN" sz="1400" b="1" i="0" u="none" strike="noStrike" cap="none" normalizeH="0" baseline="0" dirty="0" smtClean="0">
                          <a:ln>
                            <a:noFill/>
                          </a:ln>
                          <a:solidFill>
                            <a:srgbClr val="0000FF"/>
                          </a:solidFill>
                          <a:effectLst/>
                          <a:latin typeface="Tahoma" pitchFamily="34" charset="0"/>
                          <a:ea typeface="宋体" charset="-122"/>
                        </a:rPr>
                        <a:t>应急电话</a:t>
                      </a:r>
                      <a:endParaRPr kumimoji="0" 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FF"/>
                          </a:solidFill>
                          <a:effectLst/>
                          <a:latin typeface="Calibri" pitchFamily="34" charset="0"/>
                          <a:ea typeface="宋体" charset="-122"/>
                          <a:cs typeface="Times New Roman" pitchFamily="18" charset="0"/>
                        </a:rPr>
                        <a:t>驻澳大利亚大使馆</a:t>
                      </a:r>
                      <a:endParaRPr kumimoji="0" lang="zh-CN" sz="14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sz="1400" b="0" i="0" u="none" strike="noStrike" cap="none" normalizeH="0" baseline="0" dirty="0" smtClean="0">
                          <a:ln>
                            <a:noFill/>
                          </a:ln>
                          <a:solidFill>
                            <a:schemeClr val="bg1"/>
                          </a:solidFill>
                          <a:effectLst/>
                          <a:latin typeface="Tahoma" pitchFamily="34" charset="0"/>
                          <a:ea typeface="宋体" charset="-122"/>
                        </a:rPr>
                        <a:t>堪培拉首都地区、南澳州、北领地</a:t>
                      </a:r>
                      <a:endParaRPr kumimoji="0" lang="zh-CN" sz="1000" b="0" i="0" u="none" strike="noStrike" cap="none" normalizeH="0" baseline="0" dirty="0" smtClean="0">
                        <a:ln>
                          <a:noFill/>
                        </a:ln>
                        <a:solidFill>
                          <a:schemeClr val="bg1"/>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smtClean="0">
                          <a:ln>
                            <a:noFill/>
                          </a:ln>
                          <a:solidFill>
                            <a:srgbClr val="0000FF"/>
                          </a:solidFill>
                          <a:effectLst/>
                          <a:latin typeface="Tahoma" pitchFamily="34" charset="0"/>
                          <a:ea typeface="宋体" charset="-122"/>
                        </a:rPr>
                        <a:t>0418452 387</a:t>
                      </a:r>
                      <a:endParaRPr kumimoji="0" lang="zh-CN" altLang="zh-CN" sz="1000" b="1" i="0" u="none" strike="noStrike" cap="none" normalizeH="0" baseline="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FF"/>
                          </a:solidFill>
                          <a:effectLst/>
                          <a:latin typeface="Calibri" pitchFamily="34" charset="0"/>
                          <a:ea typeface="宋体" charset="-122"/>
                          <a:cs typeface="Times New Roman" pitchFamily="18" charset="0"/>
                        </a:rPr>
                        <a:t>驻悉尼总领事馆</a:t>
                      </a:r>
                      <a:endParaRPr kumimoji="0" lang="zh-CN" sz="14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sz="1400" b="0" i="0" u="none" strike="noStrike" cap="none" normalizeH="0" baseline="0" smtClean="0">
                          <a:ln>
                            <a:noFill/>
                          </a:ln>
                          <a:solidFill>
                            <a:schemeClr val="bg1"/>
                          </a:solidFill>
                          <a:effectLst/>
                          <a:latin typeface="Tahoma" pitchFamily="34" charset="0"/>
                          <a:ea typeface="宋体" charset="-122"/>
                        </a:rPr>
                        <a:t>新南威尔士州</a:t>
                      </a:r>
                      <a:endParaRPr kumimoji="0" lang="zh-CN" sz="1000" b="0" i="0" u="none" strike="noStrike" cap="none" normalizeH="0" baseline="0" smtClean="0">
                        <a:ln>
                          <a:noFill/>
                        </a:ln>
                        <a:solidFill>
                          <a:schemeClr val="bg1"/>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smtClean="0">
                          <a:ln>
                            <a:noFill/>
                          </a:ln>
                          <a:solidFill>
                            <a:srgbClr val="0000FF"/>
                          </a:solidFill>
                          <a:effectLst/>
                          <a:latin typeface="Tahoma" pitchFamily="34" charset="0"/>
                          <a:ea typeface="宋体" charset="-122"/>
                        </a:rPr>
                        <a:t>0413 647 168</a:t>
                      </a:r>
                      <a:endParaRPr kumimoji="0" lang="zh-CN" altLang="zh-CN" sz="1000" b="1" i="0" u="none" strike="noStrike" cap="none" normalizeH="0" baseline="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altLang="en-US" sz="1400" b="1" i="0" u="sng" strike="noStrike" cap="none" normalizeH="0" baseline="0" dirty="0" smtClean="0">
                          <a:ln>
                            <a:noFill/>
                          </a:ln>
                          <a:solidFill>
                            <a:srgbClr val="0000FF"/>
                          </a:solidFill>
                          <a:effectLst/>
                          <a:latin typeface="Tahoma" pitchFamily="34" charset="0"/>
                          <a:ea typeface="宋体" charset="-122"/>
                        </a:rPr>
                        <a:t>驻墨尔本总领馆</a:t>
                      </a:r>
                      <a:endParaRPr kumimoji="0" 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sz="1400" b="0" i="0" u="none" strike="noStrike" cap="none" normalizeH="0" baseline="0" dirty="0" smtClean="0">
                          <a:ln>
                            <a:noFill/>
                          </a:ln>
                          <a:solidFill>
                            <a:schemeClr val="bg1"/>
                          </a:solidFill>
                          <a:effectLst/>
                          <a:latin typeface="Tahoma" pitchFamily="34" charset="0"/>
                          <a:ea typeface="宋体" charset="-122"/>
                        </a:rPr>
                        <a:t>维多利亚州、塔斯马尼亚州</a:t>
                      </a:r>
                      <a:endParaRPr kumimoji="0" lang="zh-CN" sz="1000" b="0" i="0" u="none" strike="noStrike" cap="none" normalizeH="0" baseline="0" dirty="0" smtClean="0">
                        <a:ln>
                          <a:noFill/>
                        </a:ln>
                        <a:solidFill>
                          <a:schemeClr val="bg1"/>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smtClean="0">
                          <a:ln>
                            <a:noFill/>
                          </a:ln>
                          <a:solidFill>
                            <a:srgbClr val="0000FF"/>
                          </a:solidFill>
                          <a:effectLst/>
                          <a:latin typeface="Tahoma" pitchFamily="34" charset="0"/>
                          <a:ea typeface="宋体" charset="-122"/>
                        </a:rPr>
                        <a:t>0417 114 584</a:t>
                      </a:r>
                      <a:endParaRPr kumimoji="0" lang="zh-CN" altLang="zh-CN" sz="1000" b="1" i="0" u="none" strike="noStrike" cap="none" normalizeH="0" baseline="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altLang="en-US" sz="1400" b="1" i="0" u="sng" strike="noStrike" cap="none" normalizeH="0" baseline="0" dirty="0" smtClean="0">
                          <a:ln>
                            <a:noFill/>
                          </a:ln>
                          <a:solidFill>
                            <a:srgbClr val="0000FF"/>
                          </a:solidFill>
                          <a:effectLst/>
                          <a:latin typeface="Tahoma" pitchFamily="34" charset="0"/>
                          <a:ea typeface="宋体" charset="-122"/>
                        </a:rPr>
                        <a:t>驻布里斯班总领事馆</a:t>
                      </a:r>
                      <a:endParaRPr kumimoji="0" 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sz="1400" b="0" i="0" u="none" strike="noStrike" cap="none" normalizeH="0" baseline="0" smtClean="0">
                          <a:ln>
                            <a:noFill/>
                          </a:ln>
                          <a:solidFill>
                            <a:schemeClr val="bg1"/>
                          </a:solidFill>
                          <a:effectLst/>
                          <a:latin typeface="Tahoma" pitchFamily="34" charset="0"/>
                          <a:ea typeface="宋体" charset="-122"/>
                        </a:rPr>
                        <a:t>昆士兰州</a:t>
                      </a:r>
                      <a:endParaRPr kumimoji="0" lang="zh-CN" sz="1000" b="0" i="0" u="none" strike="noStrike" cap="none" normalizeH="0" baseline="0" smtClean="0">
                        <a:ln>
                          <a:noFill/>
                        </a:ln>
                        <a:solidFill>
                          <a:schemeClr val="bg1"/>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smtClean="0">
                          <a:ln>
                            <a:noFill/>
                          </a:ln>
                          <a:solidFill>
                            <a:srgbClr val="0000FF"/>
                          </a:solidFill>
                          <a:effectLst/>
                          <a:latin typeface="Tahoma" pitchFamily="34" charset="0"/>
                          <a:ea typeface="宋体" charset="-122"/>
                        </a:rPr>
                        <a:t>0406 318 178</a:t>
                      </a:r>
                      <a:endParaRPr kumimoji="0" lang="zh-CN" altLang="zh-CN" sz="1000" b="1" i="0" u="none" strike="noStrike" cap="none" normalizeH="0" baseline="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altLang="en-US" sz="1400" b="1" i="0" u="sng" strike="noStrike" cap="none" normalizeH="0" baseline="0" dirty="0" smtClean="0">
                          <a:ln>
                            <a:noFill/>
                          </a:ln>
                          <a:solidFill>
                            <a:srgbClr val="0000FF"/>
                          </a:solidFill>
                          <a:effectLst/>
                          <a:latin typeface="Tahoma" pitchFamily="34" charset="0"/>
                          <a:ea typeface="宋体" charset="-122"/>
                        </a:rPr>
                        <a:t>驻珀斯总领事馆</a:t>
                      </a:r>
                      <a:endParaRPr kumimoji="0" 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zh-CN" sz="1400" b="0" i="0" u="none" strike="noStrike" cap="none" normalizeH="0" baseline="0" dirty="0" smtClean="0">
                          <a:ln>
                            <a:noFill/>
                          </a:ln>
                          <a:solidFill>
                            <a:schemeClr val="bg1"/>
                          </a:solidFill>
                          <a:effectLst/>
                          <a:latin typeface="Tahoma" pitchFamily="34" charset="0"/>
                          <a:ea typeface="宋体" charset="-122"/>
                        </a:rPr>
                        <a:t>西澳州</a:t>
                      </a:r>
                      <a:endParaRPr kumimoji="0" lang="zh-CN" sz="1000" b="0" i="0" u="none" strike="noStrike" cap="none" normalizeH="0" baseline="0" dirty="0" smtClean="0">
                        <a:ln>
                          <a:noFill/>
                        </a:ln>
                        <a:solidFill>
                          <a:schemeClr val="bg1"/>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just" defTabSz="914400" rtl="0" eaLnBrk="1" fontAlgn="base" latinLnBrk="0" hangingPunct="1">
                        <a:lnSpc>
                          <a:spcPct val="125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FF"/>
                          </a:solidFill>
                          <a:effectLst/>
                          <a:latin typeface="Tahoma" pitchFamily="34" charset="0"/>
                          <a:ea typeface="宋体" charset="-122"/>
                        </a:rPr>
                        <a:t>0416 132 339</a:t>
                      </a:r>
                      <a:endParaRPr kumimoji="0" lang="zh-CN" altLang="zh-CN" sz="1000" b="1" i="0" u="none" strike="noStrike" cap="none" normalizeH="0" baseline="0" dirty="0" smtClean="0">
                        <a:ln>
                          <a:noFill/>
                        </a:ln>
                        <a:solidFill>
                          <a:srgbClr val="0000FF"/>
                        </a:solidFill>
                        <a:effectLst/>
                        <a:latin typeface="Calibri" pitchFamily="34" charset="0"/>
                        <a:ea typeface="宋体" charset="-122"/>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ctrTitle"/>
          </p:nvPr>
        </p:nvSpPr>
        <p:spPr>
          <a:xfrm>
            <a:off x="685800" y="908050"/>
            <a:ext cx="7772400" cy="4897438"/>
          </a:xfrm>
        </p:spPr>
        <p:txBody>
          <a:bodyPr/>
          <a:lstStyle/>
          <a:p>
            <a:pPr algn="l"/>
            <a:r>
              <a:rPr lang="en-US" altLang="zh-CN" sz="2000" b="1" dirty="0" smtClean="0">
                <a:solidFill>
                  <a:srgbClr val="0000FF"/>
                </a:solidFill>
                <a:ea typeface="宋体" charset="-122"/>
              </a:rPr>
              <a:t>    </a:t>
            </a:r>
            <a:r>
              <a:rPr lang="zh-CN" altLang="zh-CN" sz="2000" b="1" dirty="0" smtClean="0">
                <a:solidFill>
                  <a:srgbClr val="FF0000"/>
                </a:solidFill>
                <a:ea typeface="宋体" charset="-122"/>
              </a:rPr>
              <a:t>（</a:t>
            </a:r>
            <a:r>
              <a:rPr lang="zh-CN" altLang="en-US" sz="2000" b="1" dirty="0" smtClean="0">
                <a:solidFill>
                  <a:srgbClr val="FF0000"/>
                </a:solidFill>
                <a:ea typeface="宋体" charset="-122"/>
              </a:rPr>
              <a:t>五）</a:t>
            </a:r>
            <a:r>
              <a:rPr lang="zh-CN" altLang="zh-CN" sz="2000" b="1" dirty="0" smtClean="0">
                <a:solidFill>
                  <a:srgbClr val="FF0000"/>
                </a:solidFill>
                <a:ea typeface="宋体" charset="-122"/>
              </a:rPr>
              <a:t> </a:t>
            </a:r>
            <a:r>
              <a:rPr lang="zh-CN" altLang="en-US" sz="2000" b="1" dirty="0" smtClean="0">
                <a:solidFill>
                  <a:srgbClr val="FF0000"/>
                </a:solidFill>
                <a:ea typeface="宋体" charset="-122"/>
              </a:rPr>
              <a:t>驻澳使领馆教育处</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a:solidFill>
                  <a:srgbClr val="FF0000"/>
                </a:solidFill>
                <a:ea typeface="宋体" charset="-122"/>
              </a:rPr>
              <a:t/>
            </a:r>
            <a:br>
              <a:rPr lang="en-US" altLang="zh-CN" sz="2000" b="1" dirty="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ea typeface="宋体" charset="-122"/>
              </a:rPr>
              <a:t/>
            </a:r>
            <a:br>
              <a:rPr lang="en-US" altLang="zh-CN" sz="2000" b="1" dirty="0" smtClean="0">
                <a:ea typeface="宋体" charset="-122"/>
              </a:rPr>
            </a:br>
            <a:r>
              <a:rPr lang="zh-CN" altLang="zh-CN" sz="2000" dirty="0" smtClean="0">
                <a:ea typeface="宋体" charset="-122"/>
              </a:rPr>
              <a:t/>
            </a:r>
            <a:br>
              <a:rPr lang="zh-CN" altLang="zh-CN" sz="2000" dirty="0" smtClean="0">
                <a:ea typeface="宋体" charset="-122"/>
              </a:rPr>
            </a:br>
            <a:r>
              <a:rPr lang="en-US" altLang="zh-CN" sz="2000" dirty="0" smtClean="0">
                <a:ea typeface="宋体" charset="-122"/>
              </a:rPr>
              <a:t>    </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en-US" altLang="zh-CN" sz="2000" dirty="0" smtClean="0">
                <a:ea typeface="宋体" charset="-122"/>
              </a:rPr>
              <a:t/>
            </a:r>
            <a:br>
              <a:rPr lang="en-US" altLang="zh-CN" sz="2000" dirty="0" smtClean="0">
                <a:ea typeface="宋体" charset="-122"/>
              </a:rPr>
            </a:br>
            <a:endParaRPr lang="zh-CN" altLang="zh-CN" sz="2000" dirty="0" smtClean="0">
              <a:solidFill>
                <a:srgbClr val="0000FF"/>
              </a:solidFill>
              <a:ea typeface="宋体" charset="-122"/>
            </a:endParaRPr>
          </a:p>
        </p:txBody>
      </p:sp>
      <p:pic>
        <p:nvPicPr>
          <p:cNvPr id="6349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6688410" cy="486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ctrTitle"/>
          </p:nvPr>
        </p:nvSpPr>
        <p:spPr>
          <a:xfrm>
            <a:off x="685800" y="908050"/>
            <a:ext cx="7772400" cy="4897438"/>
          </a:xfrm>
        </p:spPr>
        <p:txBody>
          <a:bodyPr/>
          <a:lstStyle/>
          <a:p>
            <a:pPr algn="l"/>
            <a:r>
              <a:rPr lang="zh-CN" altLang="en-US" sz="2000" b="1" dirty="0" smtClean="0">
                <a:solidFill>
                  <a:srgbClr val="FF0000"/>
                </a:solidFill>
                <a:ea typeface="宋体" charset="-122"/>
              </a:rPr>
              <a:t>    （六）网络资源</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1</a:t>
            </a:r>
            <a:r>
              <a:rPr lang="zh-CN" altLang="en-US" sz="2000" b="1" dirty="0" smtClean="0">
                <a:solidFill>
                  <a:srgbClr val="FF0000"/>
                </a:solidFill>
                <a:ea typeface="宋体" charset="-122"/>
              </a:rPr>
              <a:t>、大使馆网站：</a:t>
            </a:r>
            <a:r>
              <a:rPr lang="en-US" altLang="zh-CN" sz="2000" b="1" dirty="0" smtClean="0">
                <a:solidFill>
                  <a:srgbClr val="FF0000"/>
                </a:solidFill>
                <a:ea typeface="宋体" charset="-122"/>
                <a:hlinkClick r:id="rId3"/>
              </a:rPr>
              <a:t>http://au.china-embassy.org/</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a:solidFill>
                  <a:srgbClr val="FF0000"/>
                </a:solidFill>
                <a:ea typeface="宋体" charset="-122"/>
              </a:rPr>
              <a:t/>
            </a:r>
            <a:br>
              <a:rPr lang="en-US" altLang="zh-CN" sz="2000" b="1" dirty="0">
                <a:solidFill>
                  <a:srgbClr val="FF0000"/>
                </a:solidFill>
                <a:ea typeface="宋体" charset="-122"/>
              </a:rPr>
            </a:br>
            <a:r>
              <a:rPr lang="en-US" altLang="zh-CN" sz="2000" b="1" dirty="0" smtClean="0">
                <a:solidFill>
                  <a:srgbClr val="FF0000"/>
                </a:solidFill>
                <a:ea typeface="宋体" charset="-122"/>
              </a:rPr>
              <a:t>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smtClean="0">
                <a:solidFill>
                  <a:srgbClr val="0000FF"/>
                </a:solidFill>
                <a:ea typeface="宋体" charset="-122"/>
              </a:rPr>
              <a:t/>
            </a:r>
            <a:br>
              <a:rPr lang="en-US" altLang="zh-CN" sz="2000" b="1" dirty="0" smtClean="0">
                <a:solidFill>
                  <a:srgbClr val="0000FF"/>
                </a:solidFill>
                <a:ea typeface="宋体" charset="-122"/>
              </a:rPr>
            </a:br>
            <a:r>
              <a:rPr lang="zh-CN" altLang="zh-CN" sz="2000" b="1" dirty="0" smtClean="0">
                <a:solidFill>
                  <a:srgbClr val="0000FF"/>
                </a:solidFill>
                <a:ea typeface="宋体" charset="-122"/>
              </a:rPr>
              <a:t/>
            </a:r>
            <a:br>
              <a:rPr lang="zh-CN" altLang="zh-CN" sz="2000" b="1" dirty="0" smtClean="0">
                <a:solidFill>
                  <a:srgbClr val="0000FF"/>
                </a:solidFill>
                <a:ea typeface="宋体" charset="-122"/>
              </a:rPr>
            </a:br>
            <a:endParaRPr lang="zh-CN" altLang="zh-CN" sz="2000" b="1" dirty="0" smtClean="0">
              <a:solidFill>
                <a:srgbClr val="0000FF"/>
              </a:solidFill>
              <a:ea typeface="宋体" charset="-122"/>
            </a:endParaRPr>
          </a:p>
        </p:txBody>
      </p:sp>
      <p:pic>
        <p:nvPicPr>
          <p:cNvPr id="64515"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763728"/>
            <a:ext cx="5362898" cy="41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ctrTitle"/>
          </p:nvPr>
        </p:nvSpPr>
        <p:spPr>
          <a:xfrm>
            <a:off x="685800" y="908050"/>
            <a:ext cx="7772400" cy="4897438"/>
          </a:xfrm>
        </p:spPr>
        <p:txBody>
          <a:bodyPr/>
          <a:lstStyle/>
          <a:p>
            <a:r>
              <a:rPr lang="zh-CN" altLang="en-US" sz="2000" b="1" dirty="0" smtClean="0">
                <a:solidFill>
                  <a:srgbClr val="FF0000"/>
                </a:solidFill>
                <a:ea typeface="宋体" charset="-122"/>
              </a:rPr>
              <a:t>大使馆网站：</a:t>
            </a:r>
            <a:r>
              <a:rPr lang="en-US" altLang="zh-CN" sz="2000" b="1" dirty="0" smtClean="0">
                <a:solidFill>
                  <a:srgbClr val="FF0000"/>
                </a:solidFill>
                <a:ea typeface="宋体" charset="-122"/>
                <a:hlinkClick r:id="rId3"/>
              </a:rPr>
              <a:t>http://au.china-embassy.org/</a:t>
            </a:r>
            <a:r>
              <a:rPr lang="en-US" altLang="zh-CN" sz="2000" b="1" dirty="0" smtClean="0">
                <a:solidFill>
                  <a:srgbClr val="FF0000"/>
                </a:solidFill>
                <a:ea typeface="宋体" charset="-122"/>
              </a:rPr>
              <a:t> </a:t>
            </a:r>
            <a:br>
              <a:rPr lang="en-US" altLang="zh-CN" sz="2000" b="1" dirty="0" smtClean="0">
                <a:solidFill>
                  <a:srgbClr val="FF0000"/>
                </a:solidFill>
                <a:ea typeface="宋体" charset="-122"/>
              </a:rPr>
            </a:b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0000FF"/>
                </a:solidFill>
                <a:ea typeface="宋体" charset="-122"/>
              </a:rPr>
              <a:t/>
            </a:r>
            <a:br>
              <a:rPr lang="en-US" altLang="zh-CN" sz="2400" dirty="0" smtClean="0">
                <a:solidFill>
                  <a:srgbClr val="0000FF"/>
                </a:solidFill>
                <a:ea typeface="宋体" charset="-122"/>
              </a:rPr>
            </a:br>
            <a:r>
              <a:rPr lang="zh-CN" altLang="zh-CN" sz="2400" dirty="0" smtClean="0">
                <a:solidFill>
                  <a:srgbClr val="0000FF"/>
                </a:solidFill>
                <a:ea typeface="宋体" charset="-122"/>
              </a:rPr>
              <a:t/>
            </a:r>
            <a:br>
              <a:rPr lang="zh-CN" altLang="zh-CN" sz="2400" dirty="0" smtClean="0">
                <a:solidFill>
                  <a:srgbClr val="0000FF"/>
                </a:solidFill>
                <a:ea typeface="宋体" charset="-122"/>
              </a:rPr>
            </a:br>
            <a:endParaRPr lang="zh-CN" altLang="zh-CN" sz="2400" dirty="0" smtClean="0">
              <a:solidFill>
                <a:srgbClr val="0000FF"/>
              </a:solidFill>
              <a:ea typeface="宋体" charset="-122"/>
            </a:endParaRPr>
          </a:p>
        </p:txBody>
      </p:sp>
      <p:pic>
        <p:nvPicPr>
          <p:cNvPr id="6553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3337" y="1844824"/>
            <a:ext cx="6590063" cy="423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ctrTitle"/>
          </p:nvPr>
        </p:nvSpPr>
        <p:spPr>
          <a:xfrm>
            <a:off x="685800" y="908050"/>
            <a:ext cx="7772400" cy="4897438"/>
          </a:xfrm>
        </p:spPr>
        <p:txBody>
          <a:bodyPr/>
          <a:lstStyle/>
          <a:p>
            <a:r>
              <a:rPr lang="zh-CN" altLang="en-US" sz="2000" b="1" dirty="0" smtClean="0">
                <a:solidFill>
                  <a:srgbClr val="FF0000"/>
                </a:solidFill>
                <a:ea typeface="宋体" charset="-122"/>
              </a:rPr>
              <a:t>大使馆网站：</a:t>
            </a:r>
            <a:r>
              <a:rPr lang="en-US" altLang="zh-CN" sz="2000" b="1" dirty="0" smtClean="0">
                <a:solidFill>
                  <a:srgbClr val="FF0000"/>
                </a:solidFill>
                <a:ea typeface="宋体" charset="-122"/>
                <a:hlinkClick r:id="rId3"/>
              </a:rPr>
              <a:t>http://au.china-embassy.org/</a:t>
            </a:r>
            <a:r>
              <a:rPr lang="en-US" altLang="zh-CN" sz="2000" b="1" dirty="0" smtClean="0">
                <a:solidFill>
                  <a:srgbClr val="FF0000"/>
                </a:solidFill>
                <a:ea typeface="宋体" charset="-122"/>
              </a:rPr>
              <a:t>  </a:t>
            </a: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FF0000"/>
                </a:solidFill>
                <a:ea typeface="宋体" charset="-122"/>
              </a:rPr>
              <a:t/>
            </a:r>
            <a:br>
              <a:rPr lang="en-US" altLang="zh-CN" sz="2400" dirty="0" smtClean="0">
                <a:solidFill>
                  <a:srgbClr val="FF0000"/>
                </a:solidFill>
                <a:ea typeface="宋体" charset="-122"/>
              </a:rPr>
            </a:br>
            <a:r>
              <a:rPr lang="en-US" altLang="zh-CN" sz="2400" dirty="0" smtClean="0">
                <a:solidFill>
                  <a:srgbClr val="0000FF"/>
                </a:solidFill>
                <a:ea typeface="宋体" charset="-122"/>
              </a:rPr>
              <a:t/>
            </a:r>
            <a:br>
              <a:rPr lang="en-US" altLang="zh-CN" sz="2400" dirty="0" smtClean="0">
                <a:solidFill>
                  <a:srgbClr val="0000FF"/>
                </a:solidFill>
                <a:ea typeface="宋体" charset="-122"/>
              </a:rPr>
            </a:br>
            <a:r>
              <a:rPr lang="zh-CN" altLang="zh-CN" sz="2400" dirty="0" smtClean="0">
                <a:solidFill>
                  <a:srgbClr val="0000FF"/>
                </a:solidFill>
                <a:ea typeface="宋体" charset="-122"/>
              </a:rPr>
              <a:t/>
            </a:r>
            <a:br>
              <a:rPr lang="zh-CN" altLang="zh-CN" sz="2400" dirty="0" smtClean="0">
                <a:solidFill>
                  <a:srgbClr val="0000FF"/>
                </a:solidFill>
                <a:ea typeface="宋体" charset="-122"/>
              </a:rPr>
            </a:br>
            <a:endParaRPr lang="zh-CN" altLang="zh-CN" sz="2400" dirty="0" smtClean="0">
              <a:solidFill>
                <a:srgbClr val="0000FF"/>
              </a:solidFill>
              <a:ea typeface="宋体" charset="-122"/>
            </a:endParaRPr>
          </a:p>
        </p:txBody>
      </p:sp>
      <p:pic>
        <p:nvPicPr>
          <p:cNvPr id="66563"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935" y="1844823"/>
            <a:ext cx="3273989" cy="462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ctrTitle"/>
          </p:nvPr>
        </p:nvSpPr>
        <p:spPr>
          <a:xfrm>
            <a:off x="685800" y="908050"/>
            <a:ext cx="7772400" cy="4897438"/>
          </a:xfrm>
        </p:spPr>
        <p:txBody>
          <a:bodyPr/>
          <a:lstStyle/>
          <a:p>
            <a:r>
              <a:rPr lang="en-US" altLang="zh-CN" sz="2000" b="1" dirty="0">
                <a:solidFill>
                  <a:srgbClr val="FF0000"/>
                </a:solidFill>
                <a:ea typeface="宋体" charset="-122"/>
              </a:rPr>
              <a:t>2</a:t>
            </a:r>
            <a:r>
              <a:rPr lang="zh-CN" altLang="en-US" sz="2000" b="1" dirty="0">
                <a:solidFill>
                  <a:srgbClr val="FF0000"/>
                </a:solidFill>
                <a:ea typeface="宋体" charset="-122"/>
              </a:rPr>
              <a:t>、</a:t>
            </a:r>
            <a:r>
              <a:rPr lang="zh-CN" altLang="en-US" sz="2000" b="1" dirty="0" smtClean="0">
                <a:solidFill>
                  <a:srgbClr val="FF0000"/>
                </a:solidFill>
                <a:ea typeface="宋体" charset="-122"/>
              </a:rPr>
              <a:t>在线登记</a:t>
            </a:r>
            <a:r>
              <a:rPr lang="en-US" altLang="zh-CN" sz="2000" b="1" dirty="0" smtClean="0">
                <a:solidFill>
                  <a:srgbClr val="FF0000"/>
                </a:solidFill>
                <a:ea typeface="宋体" charset="-122"/>
              </a:rPr>
              <a:t/>
            </a:r>
            <a:br>
              <a:rPr lang="en-US" altLang="zh-CN" sz="2000" b="1" dirty="0" smtClean="0">
                <a:solidFill>
                  <a:srgbClr val="FF0000"/>
                </a:solidFill>
                <a:ea typeface="宋体" charset="-122"/>
              </a:rPr>
            </a:br>
            <a:r>
              <a:rPr lang="en-US" altLang="zh-CN" sz="2000" b="1" dirty="0">
                <a:solidFill>
                  <a:srgbClr val="FF0000"/>
                </a:solidFill>
                <a:ea typeface="宋体" charset="-122"/>
              </a:rPr>
              <a:t/>
            </a:r>
            <a:br>
              <a:rPr lang="en-US" altLang="zh-CN" sz="2000" b="1" dirty="0">
                <a:solidFill>
                  <a:srgbClr val="FF0000"/>
                </a:solidFill>
                <a:ea typeface="宋体" charset="-122"/>
              </a:rPr>
            </a:br>
            <a:r>
              <a:rPr lang="en-US" altLang="zh-CN" sz="2000" b="1" dirty="0">
                <a:solidFill>
                  <a:srgbClr val="FF0000"/>
                </a:solidFill>
                <a:ea typeface="宋体" charset="-122"/>
                <a:hlinkClick r:id="rId3"/>
              </a:rPr>
              <a:t>http://ocnr.mfa.gov.cn/expa</a:t>
            </a:r>
            <a:r>
              <a:rPr lang="en-US" altLang="zh-CN" sz="2000" b="1" dirty="0" smtClean="0">
                <a:solidFill>
                  <a:srgbClr val="FF0000"/>
                </a:solidFill>
                <a:ea typeface="宋体" charset="-122"/>
                <a:hlinkClick r:id="rId3"/>
              </a:rPr>
              <a:t>/</a:t>
            </a:r>
            <a:r>
              <a:rPr lang="en-US" altLang="zh-CN" sz="2000" b="1" dirty="0" smtClean="0">
                <a:solidFill>
                  <a:srgbClr val="FF0000"/>
                </a:solidFill>
                <a:ea typeface="宋体" charset="-122"/>
              </a:rPr>
              <a:t> </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980728"/>
            <a:ext cx="1676400" cy="1676400"/>
          </a:xfrm>
          <a:prstGeom prst="rect">
            <a:avLst/>
          </a:prstGeom>
        </p:spPr>
      </p:pic>
      <p:sp>
        <p:nvSpPr>
          <p:cNvPr id="8194" name="标题 1"/>
          <p:cNvSpPr>
            <a:spLocks noGrp="1"/>
          </p:cNvSpPr>
          <p:nvPr>
            <p:ph type="ctrTitle"/>
          </p:nvPr>
        </p:nvSpPr>
        <p:spPr>
          <a:xfrm>
            <a:off x="685800" y="908050"/>
            <a:ext cx="7772400" cy="4897438"/>
          </a:xfrm>
        </p:spPr>
        <p:txBody>
          <a:bodyPr/>
          <a:lstStyle/>
          <a:p>
            <a:pPr algn="l"/>
            <a:r>
              <a:rPr lang="zh-CN" altLang="en-US" sz="2000" b="1" dirty="0" smtClean="0">
                <a:solidFill>
                  <a:srgbClr val="0000FF"/>
                </a:solidFill>
                <a:latin typeface="宋体" charset="-122"/>
                <a:ea typeface="宋体" charset="-122"/>
              </a:rPr>
              <a:t>    </a:t>
            </a:r>
            <a:r>
              <a:rPr lang="zh-CN" altLang="en-US" sz="2000" b="1" dirty="0" smtClean="0">
                <a:solidFill>
                  <a:srgbClr val="FF0000"/>
                </a:solidFill>
                <a:latin typeface="宋体" charset="-122"/>
                <a:ea typeface="宋体" charset="-122"/>
              </a:rPr>
              <a:t>（三）</a:t>
            </a:r>
            <a:r>
              <a:rPr lang="zh-CN" altLang="zh-CN" sz="2000" b="1" dirty="0" smtClean="0">
                <a:solidFill>
                  <a:srgbClr val="FF0000"/>
                </a:solidFill>
                <a:ea typeface="宋体" charset="-122"/>
              </a:rPr>
              <a:t>领事官员不可以做什么？</a:t>
            </a:r>
            <a:r>
              <a:rPr lang="en-US" altLang="zh-CN" sz="2000" dirty="0" smtClean="0">
                <a:solidFill>
                  <a:srgbClr val="FF0000"/>
                </a:solidFill>
                <a:ea typeface="宋体" charset="-122"/>
              </a:rPr>
              <a:t/>
            </a:r>
            <a:br>
              <a:rPr lang="en-US" altLang="zh-CN" sz="2000" dirty="0" smtClean="0">
                <a:solidFill>
                  <a:srgbClr val="FF0000"/>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a:t>
            </a:r>
            <a:r>
              <a:rPr lang="zh-CN" altLang="en-US" sz="2000" dirty="0" smtClean="0">
                <a:solidFill>
                  <a:srgbClr val="0000FF"/>
                </a:solidFill>
                <a:ea typeface="宋体" charset="-122"/>
              </a:rPr>
              <a:t>帮助</a:t>
            </a:r>
            <a:r>
              <a:rPr lang="zh-CN" altLang="zh-CN" sz="2000" dirty="0" smtClean="0">
                <a:solidFill>
                  <a:srgbClr val="0000FF"/>
                </a:solidFill>
                <a:ea typeface="宋体" charset="-122"/>
              </a:rPr>
              <a:t>申办签证。</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a:t>
            </a:r>
            <a:r>
              <a:rPr lang="zh-CN" altLang="en-US" sz="2000" dirty="0" smtClean="0">
                <a:solidFill>
                  <a:srgbClr val="0000FF"/>
                </a:solidFill>
                <a:ea typeface="宋体" charset="-122"/>
              </a:rPr>
              <a:t>帮助</a:t>
            </a:r>
            <a:r>
              <a:rPr lang="zh-CN" altLang="zh-CN" sz="2000" dirty="0" smtClean="0">
                <a:solidFill>
                  <a:srgbClr val="0000FF"/>
                </a:solidFill>
                <a:ea typeface="宋体" charset="-122"/>
              </a:rPr>
              <a:t>在当地谋职或申办居留证、工作许可证。</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不可干预所在国的司法或行政行为。</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不可参与仲裁或解决您与他人的经济、劳资和其他民事纠纷。</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a:t>
            </a:r>
            <a:r>
              <a:rPr lang="zh-CN" altLang="en-US" sz="2000" dirty="0" smtClean="0">
                <a:solidFill>
                  <a:srgbClr val="0000FF"/>
                </a:solidFill>
                <a:ea typeface="宋体" charset="-122"/>
              </a:rPr>
              <a:t>帮助</a:t>
            </a:r>
            <a:r>
              <a:rPr lang="zh-CN" altLang="zh-CN" sz="2000" dirty="0" smtClean="0">
                <a:solidFill>
                  <a:srgbClr val="0000FF"/>
                </a:solidFill>
                <a:ea typeface="宋体" charset="-122"/>
              </a:rPr>
              <a:t>提出法律诉讼。</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不可帮助您在治疗、拘留或监禁期间获得比当地人更佳的待遇。</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a:t>
            </a:r>
            <a:r>
              <a:rPr lang="zh-CN" altLang="en-US" sz="2000" dirty="0" smtClean="0">
                <a:solidFill>
                  <a:srgbClr val="0000FF"/>
                </a:solidFill>
                <a:ea typeface="宋体" charset="-122"/>
              </a:rPr>
              <a:t>帮助</a:t>
            </a:r>
            <a:r>
              <a:rPr lang="zh-CN" altLang="zh-CN" sz="2000" dirty="0" smtClean="0">
                <a:solidFill>
                  <a:srgbClr val="0000FF"/>
                </a:solidFill>
                <a:ea typeface="宋体" charset="-122"/>
              </a:rPr>
              <a:t>支付酒店、律师、翻译、医疗及旅行（机、船、车票）费用或任何其他费用。</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不可留宿在使、领馆内或为您保管行李物品。</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en-US" altLang="zh-CN" sz="2000" dirty="0" smtClean="0">
                <a:solidFill>
                  <a:srgbClr val="0000FF"/>
                </a:solidFill>
                <a:latin typeface="宋体" charset="-122"/>
                <a:ea typeface="宋体" charset="-122"/>
              </a:rPr>
              <a:t>● </a:t>
            </a:r>
            <a:r>
              <a:rPr lang="zh-CN" altLang="zh-CN" sz="2000" dirty="0" smtClean="0">
                <a:solidFill>
                  <a:srgbClr val="0000FF"/>
                </a:solidFill>
                <a:ea typeface="宋体" charset="-122"/>
              </a:rPr>
              <a:t>不可</a:t>
            </a:r>
            <a:r>
              <a:rPr lang="zh-CN" altLang="en-US" sz="2000" dirty="0" smtClean="0">
                <a:solidFill>
                  <a:srgbClr val="0000FF"/>
                </a:solidFill>
                <a:ea typeface="宋体" charset="-122"/>
              </a:rPr>
              <a:t>帮助</a:t>
            </a:r>
            <a:r>
              <a:rPr lang="zh-CN" altLang="zh-CN" sz="2000" dirty="0" smtClean="0">
                <a:solidFill>
                  <a:srgbClr val="0000FF"/>
                </a:solidFill>
                <a:ea typeface="宋体" charset="-122"/>
              </a:rPr>
              <a:t>购买免税物品。</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ctrTitle"/>
          </p:nvPr>
        </p:nvSpPr>
        <p:spPr>
          <a:xfrm>
            <a:off x="685800" y="908050"/>
            <a:ext cx="7772400" cy="4897438"/>
          </a:xfrm>
        </p:spPr>
        <p:txBody>
          <a:bodyPr/>
          <a:lstStyle/>
          <a:p>
            <a:r>
              <a:rPr lang="en-US" altLang="zh-CN" sz="2000" dirty="0" smtClean="0">
                <a:solidFill>
                  <a:srgbClr val="0000FF"/>
                </a:solidFill>
                <a:ea typeface="宋体" charset="-122"/>
              </a:rPr>
              <a:t>  </a:t>
            </a:r>
            <a:r>
              <a:rPr lang="en-US" altLang="zh-CN" sz="2000" dirty="0" smtClean="0">
                <a:solidFill>
                  <a:srgbClr val="FF0000"/>
                </a:solidFill>
                <a:ea typeface="宋体" charset="-122"/>
              </a:rPr>
              <a:t> 3</a:t>
            </a:r>
            <a:r>
              <a:rPr lang="zh-CN" altLang="en-US" sz="2000" dirty="0" smtClean="0">
                <a:solidFill>
                  <a:srgbClr val="FF0000"/>
                </a:solidFill>
                <a:ea typeface="宋体" charset="-122"/>
              </a:rPr>
              <a:t>、</a:t>
            </a:r>
            <a:r>
              <a:rPr lang="zh-CN" altLang="zh-CN" sz="2000" b="1" dirty="0" smtClean="0">
                <a:solidFill>
                  <a:srgbClr val="FF0000"/>
                </a:solidFill>
                <a:ea typeface="宋体" charset="-122"/>
              </a:rPr>
              <a:t>微博、微信</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b="1" dirty="0" smtClean="0">
                <a:solidFill>
                  <a:srgbClr val="0000FF"/>
                </a:solidFill>
                <a:ea typeface="宋体" charset="-122"/>
              </a:rPr>
              <a:t>（</a:t>
            </a:r>
            <a:r>
              <a:rPr lang="en-US" altLang="zh-CN" sz="2000" b="1" dirty="0" smtClean="0">
                <a:solidFill>
                  <a:srgbClr val="0000FF"/>
                </a:solidFill>
                <a:ea typeface="宋体" charset="-122"/>
              </a:rPr>
              <a:t>1</a:t>
            </a:r>
            <a:r>
              <a:rPr lang="zh-CN" altLang="zh-CN" sz="2000" b="1" dirty="0" smtClean="0">
                <a:solidFill>
                  <a:srgbClr val="0000FF"/>
                </a:solidFill>
                <a:ea typeface="宋体" charset="-122"/>
              </a:rPr>
              <a:t>）大使馆</a:t>
            </a:r>
            <a:br>
              <a:rPr lang="zh-CN" altLang="zh-CN" sz="2000" b="1"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新浪微博</a:t>
            </a:r>
            <a:r>
              <a:rPr lang="zh-CN" altLang="zh-CN" sz="2000" dirty="0" smtClean="0">
                <a:solidFill>
                  <a:srgbClr val="FF0000"/>
                </a:solidFill>
                <a:ea typeface="宋体" charset="-122"/>
              </a:rPr>
              <a:t>：</a:t>
            </a:r>
            <a:r>
              <a:rPr lang="en-US" altLang="zh-CN" sz="2000" dirty="0" smtClean="0">
                <a:solidFill>
                  <a:srgbClr val="FF0000"/>
                </a:solidFill>
                <a:ea typeface="宋体" charset="-122"/>
                <a:hlinkClick r:id="rId3"/>
              </a:rPr>
              <a:t>@</a:t>
            </a:r>
            <a:r>
              <a:rPr lang="en-US" altLang="zh-CN" sz="2000" dirty="0" err="1" smtClean="0">
                <a:solidFill>
                  <a:srgbClr val="FF0000"/>
                </a:solidFill>
                <a:ea typeface="宋体" charset="-122"/>
                <a:hlinkClick r:id="rId3"/>
              </a:rPr>
              <a:t>澳洲飞鸿</a:t>
            </a:r>
            <a:r>
              <a:rPr lang="zh-CN" altLang="zh-CN" sz="2000" dirty="0" smtClean="0">
                <a:solidFill>
                  <a:srgbClr val="0000FF"/>
                </a:solidFill>
                <a:ea typeface="宋体" charset="-122"/>
              </a:rPr>
              <a:t>，</a:t>
            </a:r>
            <a:r>
              <a:rPr lang="en-US" altLang="zh-CN" sz="2000" u="sng" dirty="0" smtClean="0">
                <a:solidFill>
                  <a:srgbClr val="0000FF"/>
                </a:solidFill>
                <a:ea typeface="宋体" charset="-122"/>
                <a:hlinkClick r:id="rId3"/>
              </a:rPr>
              <a:t>http://weibo.com/aozhoufeihong</a:t>
            </a:r>
            <a:r>
              <a:rPr lang="zh-CN" altLang="zh-CN" sz="2000" dirty="0" smtClean="0">
                <a:solidFill>
                  <a:srgbClr val="0000FF"/>
                </a:solidFill>
                <a:ea typeface="宋体" charset="-122"/>
              </a:rPr>
              <a:t>；</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腾讯微博：</a:t>
            </a:r>
            <a:r>
              <a:rPr lang="en-US" altLang="zh-CN" sz="2000" dirty="0" smtClean="0">
                <a:solidFill>
                  <a:srgbClr val="0000FF"/>
                </a:solidFill>
                <a:ea typeface="宋体" charset="-122"/>
                <a:hlinkClick r:id="rId4"/>
              </a:rPr>
              <a:t>@</a:t>
            </a:r>
            <a:r>
              <a:rPr lang="en-US" altLang="zh-CN" sz="2000" dirty="0" err="1" smtClean="0">
                <a:solidFill>
                  <a:srgbClr val="0000FF"/>
                </a:solidFill>
                <a:ea typeface="宋体" charset="-122"/>
                <a:hlinkClick r:id="rId4"/>
              </a:rPr>
              <a:t>澳洲飞鸿</a:t>
            </a:r>
            <a:r>
              <a:rPr lang="zh-CN" altLang="zh-CN" sz="2000" dirty="0" smtClean="0">
                <a:solidFill>
                  <a:srgbClr val="0000FF"/>
                </a:solidFill>
                <a:ea typeface="宋体" charset="-122"/>
              </a:rPr>
              <a:t>，</a:t>
            </a:r>
            <a:r>
              <a:rPr lang="en-US" altLang="zh-CN" sz="2000" u="sng" dirty="0" smtClean="0">
                <a:solidFill>
                  <a:srgbClr val="0000FF"/>
                </a:solidFill>
                <a:ea typeface="宋体" charset="-122"/>
                <a:hlinkClick r:id="rId4"/>
              </a:rPr>
              <a:t>http://t.qq.com/aozhoufeihong2014</a:t>
            </a:r>
            <a:r>
              <a:rPr lang="zh-CN" altLang="zh-CN" sz="2000" dirty="0" smtClean="0">
                <a:solidFill>
                  <a:srgbClr val="0000FF"/>
                </a:solidFill>
                <a:ea typeface="宋体" charset="-122"/>
              </a:rPr>
              <a:t>；</a:t>
            </a:r>
            <a:br>
              <a:rPr lang="zh-CN" altLang="zh-CN" sz="2000" dirty="0" smtClean="0">
                <a:solidFill>
                  <a:srgbClr val="0000FF"/>
                </a:solidFill>
                <a:ea typeface="宋体" charset="-122"/>
              </a:rPr>
            </a:br>
            <a:r>
              <a:rPr lang="en-US" altLang="zh-CN" sz="2000" dirty="0" smtClean="0">
                <a:solidFill>
                  <a:srgbClr val="0000FF"/>
                </a:solidFill>
                <a:ea typeface="宋体" charset="-122"/>
              </a:rPr>
              <a:t>  </a:t>
            </a:r>
            <a:br>
              <a:rPr lang="en-US"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微信订阅号：澳洲飞鸿（</a:t>
            </a:r>
            <a:r>
              <a:rPr lang="en-US" altLang="zh-CN" sz="2000" dirty="0" err="1" smtClean="0">
                <a:solidFill>
                  <a:srgbClr val="0000FF"/>
                </a:solidFill>
                <a:ea typeface="宋体" charset="-122"/>
              </a:rPr>
              <a:t>aozhoufeihong</a:t>
            </a:r>
            <a:r>
              <a:rPr lang="zh-CN" altLang="zh-CN" sz="2000" dirty="0" smtClean="0">
                <a:solidFill>
                  <a:srgbClr val="0000FF"/>
                </a:solidFill>
                <a:ea typeface="宋体" charset="-122"/>
              </a:rPr>
              <a:t>）。</a:t>
            </a:r>
            <a:r>
              <a:rPr lang="en-US" altLang="zh-CN" sz="2000" dirty="0" smtClean="0">
                <a:solidFill>
                  <a:srgbClr val="0000FF"/>
                </a:solidFill>
                <a:ea typeface="宋体" charset="-122"/>
              </a:rPr>
              <a:t/>
            </a:r>
            <a:br>
              <a:rPr lang="en-US" altLang="zh-CN" sz="2000" dirty="0" smtClean="0">
                <a:solidFill>
                  <a:srgbClr val="0000FF"/>
                </a:solidFill>
                <a:ea typeface="宋体" charset="-122"/>
              </a:rPr>
            </a:b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zh-CN" altLang="zh-CN" sz="2000" b="1" dirty="0" smtClean="0">
                <a:solidFill>
                  <a:srgbClr val="0000FF"/>
                </a:solidFill>
                <a:ea typeface="宋体" charset="-122"/>
              </a:rPr>
              <a:t>（</a:t>
            </a:r>
            <a:r>
              <a:rPr lang="en-US" altLang="zh-CN" sz="2000" b="1" dirty="0" smtClean="0">
                <a:solidFill>
                  <a:srgbClr val="0000FF"/>
                </a:solidFill>
                <a:ea typeface="宋体" charset="-122"/>
              </a:rPr>
              <a:t>2</a:t>
            </a:r>
            <a:r>
              <a:rPr lang="zh-CN" altLang="zh-CN" sz="2000" b="1" dirty="0" smtClean="0">
                <a:solidFill>
                  <a:srgbClr val="0000FF"/>
                </a:solidFill>
                <a:ea typeface="宋体" charset="-122"/>
              </a:rPr>
              <a:t>）驻悉尼总领馆</a:t>
            </a:r>
            <a:r>
              <a:rPr lang="zh-CN" altLang="zh-CN" sz="2000" dirty="0" smtClean="0">
                <a:solidFill>
                  <a:srgbClr val="0000FF"/>
                </a:solidFill>
                <a:ea typeface="宋体" charset="-122"/>
              </a:rPr>
              <a:t/>
            </a:r>
            <a:br>
              <a:rPr lang="zh-CN" altLang="zh-CN" sz="2000" dirty="0" smtClean="0">
                <a:solidFill>
                  <a:srgbClr val="0000FF"/>
                </a:solidFill>
                <a:ea typeface="宋体" charset="-122"/>
              </a:rPr>
            </a:br>
            <a:r>
              <a:rPr lang="en-US" altLang="zh-CN" sz="2000" dirty="0" smtClean="0">
                <a:solidFill>
                  <a:srgbClr val="0000FF"/>
                </a:solidFill>
                <a:ea typeface="宋体" charset="-122"/>
              </a:rPr>
              <a:t>    </a:t>
            </a:r>
            <a:r>
              <a:rPr lang="zh-CN" altLang="zh-CN" sz="2000" dirty="0" smtClean="0">
                <a:solidFill>
                  <a:srgbClr val="0000FF"/>
                </a:solidFill>
                <a:ea typeface="宋体" charset="-122"/>
              </a:rPr>
              <a:t>微信订阅号：悉尼之家（</a:t>
            </a:r>
            <a:r>
              <a:rPr lang="en-US" altLang="zh-CN" sz="2000" dirty="0" err="1" smtClean="0">
                <a:solidFill>
                  <a:srgbClr val="0000FF"/>
                </a:solidFill>
                <a:ea typeface="宋体" charset="-122"/>
              </a:rPr>
              <a:t>xinizhijia</a:t>
            </a:r>
            <a:r>
              <a:rPr lang="zh-CN" altLang="zh-CN" sz="2000" dirty="0" smtClean="0">
                <a:solidFill>
                  <a:srgbClr val="0000FF"/>
                </a:solidFill>
                <a:ea typeface="宋体" charset="-122"/>
              </a:rPr>
              <a:t>）</a:t>
            </a:r>
            <a:br>
              <a:rPr lang="zh-CN" altLang="zh-CN" sz="2000" dirty="0" smtClean="0">
                <a:solidFill>
                  <a:srgbClr val="0000FF"/>
                </a:solidFill>
                <a:ea typeface="宋体" charset="-122"/>
              </a:rPr>
            </a:br>
            <a:r>
              <a:rPr lang="en-US" altLang="zh-CN" sz="2000" dirty="0" smtClean="0">
                <a:solidFill>
                  <a:srgbClr val="0000FF"/>
                </a:solidFill>
                <a:ea typeface="宋体" charset="-122"/>
              </a:rPr>
              <a:t/>
            </a:r>
            <a:br>
              <a:rPr lang="en-US" altLang="zh-CN" sz="2000" dirty="0" smtClean="0">
                <a:solidFill>
                  <a:srgbClr val="0000FF"/>
                </a:solidFill>
                <a:ea typeface="宋体" charset="-122"/>
              </a:rPr>
            </a:br>
            <a:endParaRPr lang="zh-CN" altLang="zh-CN" sz="2000" dirty="0" smtClean="0">
              <a:solidFill>
                <a:srgbClr val="0000FF"/>
              </a:solidFill>
              <a:ea typeface="宋体"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833966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组合 2"/>
          <p:cNvGrpSpPr>
            <a:grpSpLocks/>
          </p:cNvGrpSpPr>
          <p:nvPr/>
        </p:nvGrpSpPr>
        <p:grpSpPr bwMode="auto">
          <a:xfrm>
            <a:off x="2914526" y="786099"/>
            <a:ext cx="3035975" cy="5366634"/>
            <a:chOff x="3414" y="3321"/>
            <a:chExt cx="5101" cy="8928"/>
          </a:xfrm>
        </p:grpSpPr>
        <p:grpSp>
          <p:nvGrpSpPr>
            <p:cNvPr id="69635" name="Group 15"/>
            <p:cNvGrpSpPr>
              <a:grpSpLocks/>
            </p:cNvGrpSpPr>
            <p:nvPr/>
          </p:nvGrpSpPr>
          <p:grpSpPr bwMode="auto">
            <a:xfrm>
              <a:off x="3414" y="3321"/>
              <a:ext cx="5101" cy="8928"/>
              <a:chOff x="3414" y="3321"/>
              <a:chExt cx="5101" cy="8928"/>
            </a:xfrm>
          </p:grpSpPr>
          <p:sp>
            <p:nvSpPr>
              <p:cNvPr id="69648" name="Freeform 16"/>
              <p:cNvSpPr>
                <a:spLocks/>
              </p:cNvSpPr>
              <p:nvPr/>
            </p:nvSpPr>
            <p:spPr bwMode="auto">
              <a:xfrm>
                <a:off x="3414" y="3321"/>
                <a:ext cx="5101" cy="8928"/>
              </a:xfrm>
              <a:custGeom>
                <a:avLst/>
                <a:gdLst>
                  <a:gd name="T0" fmla="*/ 638 w 5101"/>
                  <a:gd name="T1" fmla="*/ 11611 h 8928"/>
                  <a:gd name="T2" fmla="*/ 638 w 5101"/>
                  <a:gd name="T3" fmla="*/ 3640 h 8928"/>
                  <a:gd name="T4" fmla="*/ 639 w 5101"/>
                  <a:gd name="T5" fmla="*/ 3614 h 8928"/>
                  <a:gd name="T6" fmla="*/ 654 w 5101"/>
                  <a:gd name="T7" fmla="*/ 3539 h 8928"/>
                  <a:gd name="T8" fmla="*/ 685 w 5101"/>
                  <a:gd name="T9" fmla="*/ 3472 h 8928"/>
                  <a:gd name="T10" fmla="*/ 731 w 5101"/>
                  <a:gd name="T11" fmla="*/ 3414 h 8928"/>
                  <a:gd name="T12" fmla="*/ 789 w 5101"/>
                  <a:gd name="T13" fmla="*/ 3369 h 8928"/>
                  <a:gd name="T14" fmla="*/ 856 w 5101"/>
                  <a:gd name="T15" fmla="*/ 3337 h 8928"/>
                  <a:gd name="T16" fmla="*/ 930 w 5101"/>
                  <a:gd name="T17" fmla="*/ 3322 h 8928"/>
                  <a:gd name="T18" fmla="*/ 956 w 5101"/>
                  <a:gd name="T19" fmla="*/ 3321 h 8928"/>
                  <a:gd name="T20" fmla="*/ 4782 w 5101"/>
                  <a:gd name="T21" fmla="*/ 3321 h 8928"/>
                  <a:gd name="T22" fmla="*/ 4859 w 5101"/>
                  <a:gd name="T23" fmla="*/ 3330 h 8928"/>
                  <a:gd name="T24" fmla="*/ 4929 w 5101"/>
                  <a:gd name="T25" fmla="*/ 3357 h 8928"/>
                  <a:gd name="T26" fmla="*/ 4990 w 5101"/>
                  <a:gd name="T27" fmla="*/ 3398 h 8928"/>
                  <a:gd name="T28" fmla="*/ 5039 w 5101"/>
                  <a:gd name="T29" fmla="*/ 3452 h 8928"/>
                  <a:gd name="T30" fmla="*/ 5076 w 5101"/>
                  <a:gd name="T31" fmla="*/ 3516 h 8928"/>
                  <a:gd name="T32" fmla="*/ 5097 w 5101"/>
                  <a:gd name="T33" fmla="*/ 3588 h 8928"/>
                  <a:gd name="T34" fmla="*/ 5101 w 5101"/>
                  <a:gd name="T35" fmla="*/ 3640 h 8928"/>
                  <a:gd name="T36" fmla="*/ 5100 w 5101"/>
                  <a:gd name="T37" fmla="*/ 3666 h 8928"/>
                  <a:gd name="T38" fmla="*/ 5085 w 5101"/>
                  <a:gd name="T39" fmla="*/ 3741 h 8928"/>
                  <a:gd name="T40" fmla="*/ 5053 w 5101"/>
                  <a:gd name="T41" fmla="*/ 3808 h 8928"/>
                  <a:gd name="T42" fmla="*/ 5008 w 5101"/>
                  <a:gd name="T43" fmla="*/ 3865 h 8928"/>
                  <a:gd name="T44" fmla="*/ 4950 w 5101"/>
                  <a:gd name="T45" fmla="*/ 3911 h 8928"/>
                  <a:gd name="T46" fmla="*/ 4883 w 5101"/>
                  <a:gd name="T47" fmla="*/ 3942 h 8928"/>
                  <a:gd name="T48" fmla="*/ 4808 w 5101"/>
                  <a:gd name="T49" fmla="*/ 3958 h 8928"/>
                  <a:gd name="T50" fmla="*/ 4463 w 5101"/>
                  <a:gd name="T51" fmla="*/ 3959 h 8928"/>
                  <a:gd name="T52" fmla="*/ 4463 w 5101"/>
                  <a:gd name="T53" fmla="*/ 11930 h 8928"/>
                  <a:gd name="T54" fmla="*/ 4454 w 5101"/>
                  <a:gd name="T55" fmla="*/ 12007 h 8928"/>
                  <a:gd name="T56" fmla="*/ 4428 w 5101"/>
                  <a:gd name="T57" fmla="*/ 12077 h 8928"/>
                  <a:gd name="T58" fmla="*/ 4387 w 5101"/>
                  <a:gd name="T59" fmla="*/ 12138 h 8928"/>
                  <a:gd name="T60" fmla="*/ 4333 w 5101"/>
                  <a:gd name="T61" fmla="*/ 12187 h 8928"/>
                  <a:gd name="T62" fmla="*/ 4269 w 5101"/>
                  <a:gd name="T63" fmla="*/ 12224 h 8928"/>
                  <a:gd name="T64" fmla="*/ 4196 w 5101"/>
                  <a:gd name="T65" fmla="*/ 12245 h 8928"/>
                  <a:gd name="T66" fmla="*/ 4145 w 5101"/>
                  <a:gd name="T67" fmla="*/ 12249 h 8928"/>
                  <a:gd name="T68" fmla="*/ 319 w 5101"/>
                  <a:gd name="T69" fmla="*/ 12249 h 8928"/>
                  <a:gd name="T70" fmla="*/ 242 w 5101"/>
                  <a:gd name="T71" fmla="*/ 12240 h 8928"/>
                  <a:gd name="T72" fmla="*/ 172 w 5101"/>
                  <a:gd name="T73" fmla="*/ 12213 h 8928"/>
                  <a:gd name="T74" fmla="*/ 111 w 5101"/>
                  <a:gd name="T75" fmla="*/ 12172 h 8928"/>
                  <a:gd name="T76" fmla="*/ 62 w 5101"/>
                  <a:gd name="T77" fmla="*/ 12118 h 8928"/>
                  <a:gd name="T78" fmla="*/ 25 w 5101"/>
                  <a:gd name="T79" fmla="*/ 12054 h 8928"/>
                  <a:gd name="T80" fmla="*/ 4 w 5101"/>
                  <a:gd name="T81" fmla="*/ 11982 h 8928"/>
                  <a:gd name="T82" fmla="*/ 0 w 5101"/>
                  <a:gd name="T83" fmla="*/ 11930 h 8928"/>
                  <a:gd name="T84" fmla="*/ 1 w 5101"/>
                  <a:gd name="T85" fmla="*/ 11904 h 8928"/>
                  <a:gd name="T86" fmla="*/ 16 w 5101"/>
                  <a:gd name="T87" fmla="*/ 11829 h 8928"/>
                  <a:gd name="T88" fmla="*/ 48 w 5101"/>
                  <a:gd name="T89" fmla="*/ 11762 h 8928"/>
                  <a:gd name="T90" fmla="*/ 93 w 5101"/>
                  <a:gd name="T91" fmla="*/ 11705 h 8928"/>
                  <a:gd name="T92" fmla="*/ 151 w 5101"/>
                  <a:gd name="T93" fmla="*/ 11659 h 8928"/>
                  <a:gd name="T94" fmla="*/ 218 w 5101"/>
                  <a:gd name="T95" fmla="*/ 11628 h 8928"/>
                  <a:gd name="T96" fmla="*/ 293 w 5101"/>
                  <a:gd name="T97" fmla="*/ 11612 h 8928"/>
                  <a:gd name="T98" fmla="*/ 319 w 5101"/>
                  <a:gd name="T99" fmla="*/ 11611 h 8928"/>
                  <a:gd name="T100" fmla="*/ 638 w 5101"/>
                  <a:gd name="T101" fmla="*/ 11611 h 89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01" h="8928">
                    <a:moveTo>
                      <a:pt x="638" y="8290"/>
                    </a:moveTo>
                    <a:lnTo>
                      <a:pt x="638" y="319"/>
                    </a:lnTo>
                    <a:lnTo>
                      <a:pt x="639" y="293"/>
                    </a:lnTo>
                    <a:lnTo>
                      <a:pt x="654" y="218"/>
                    </a:lnTo>
                    <a:lnTo>
                      <a:pt x="685" y="151"/>
                    </a:lnTo>
                    <a:lnTo>
                      <a:pt x="731" y="93"/>
                    </a:lnTo>
                    <a:lnTo>
                      <a:pt x="789" y="48"/>
                    </a:lnTo>
                    <a:lnTo>
                      <a:pt x="856" y="16"/>
                    </a:lnTo>
                    <a:lnTo>
                      <a:pt x="930" y="1"/>
                    </a:lnTo>
                    <a:lnTo>
                      <a:pt x="956" y="0"/>
                    </a:lnTo>
                    <a:lnTo>
                      <a:pt x="4782" y="0"/>
                    </a:lnTo>
                    <a:lnTo>
                      <a:pt x="4859" y="9"/>
                    </a:lnTo>
                    <a:lnTo>
                      <a:pt x="4929" y="36"/>
                    </a:lnTo>
                    <a:lnTo>
                      <a:pt x="4990" y="77"/>
                    </a:lnTo>
                    <a:lnTo>
                      <a:pt x="5039" y="131"/>
                    </a:lnTo>
                    <a:lnTo>
                      <a:pt x="5076" y="195"/>
                    </a:lnTo>
                    <a:lnTo>
                      <a:pt x="5097" y="267"/>
                    </a:lnTo>
                    <a:lnTo>
                      <a:pt x="5101" y="319"/>
                    </a:lnTo>
                    <a:lnTo>
                      <a:pt x="5100" y="345"/>
                    </a:lnTo>
                    <a:lnTo>
                      <a:pt x="5085" y="420"/>
                    </a:lnTo>
                    <a:lnTo>
                      <a:pt x="5053" y="487"/>
                    </a:lnTo>
                    <a:lnTo>
                      <a:pt x="5008" y="544"/>
                    </a:lnTo>
                    <a:lnTo>
                      <a:pt x="4950" y="590"/>
                    </a:lnTo>
                    <a:lnTo>
                      <a:pt x="4883" y="621"/>
                    </a:lnTo>
                    <a:lnTo>
                      <a:pt x="4808" y="637"/>
                    </a:lnTo>
                    <a:lnTo>
                      <a:pt x="4463" y="638"/>
                    </a:lnTo>
                    <a:lnTo>
                      <a:pt x="4463" y="8609"/>
                    </a:lnTo>
                    <a:lnTo>
                      <a:pt x="4454" y="8686"/>
                    </a:lnTo>
                    <a:lnTo>
                      <a:pt x="4428" y="8756"/>
                    </a:lnTo>
                    <a:lnTo>
                      <a:pt x="4387" y="8817"/>
                    </a:lnTo>
                    <a:lnTo>
                      <a:pt x="4333" y="8866"/>
                    </a:lnTo>
                    <a:lnTo>
                      <a:pt x="4269" y="8903"/>
                    </a:lnTo>
                    <a:lnTo>
                      <a:pt x="4196" y="8924"/>
                    </a:lnTo>
                    <a:lnTo>
                      <a:pt x="4145" y="8928"/>
                    </a:lnTo>
                    <a:lnTo>
                      <a:pt x="319" y="8928"/>
                    </a:lnTo>
                    <a:lnTo>
                      <a:pt x="242" y="8919"/>
                    </a:lnTo>
                    <a:lnTo>
                      <a:pt x="172" y="8892"/>
                    </a:lnTo>
                    <a:lnTo>
                      <a:pt x="111" y="8851"/>
                    </a:lnTo>
                    <a:lnTo>
                      <a:pt x="62" y="8797"/>
                    </a:lnTo>
                    <a:lnTo>
                      <a:pt x="25" y="8733"/>
                    </a:lnTo>
                    <a:lnTo>
                      <a:pt x="4" y="8661"/>
                    </a:lnTo>
                    <a:lnTo>
                      <a:pt x="0" y="8609"/>
                    </a:lnTo>
                    <a:lnTo>
                      <a:pt x="1" y="8583"/>
                    </a:lnTo>
                    <a:lnTo>
                      <a:pt x="16" y="8508"/>
                    </a:lnTo>
                    <a:lnTo>
                      <a:pt x="48" y="8441"/>
                    </a:lnTo>
                    <a:lnTo>
                      <a:pt x="93" y="8384"/>
                    </a:lnTo>
                    <a:lnTo>
                      <a:pt x="151" y="8338"/>
                    </a:lnTo>
                    <a:lnTo>
                      <a:pt x="218" y="8307"/>
                    </a:lnTo>
                    <a:lnTo>
                      <a:pt x="293" y="8291"/>
                    </a:lnTo>
                    <a:lnTo>
                      <a:pt x="319" y="8290"/>
                    </a:lnTo>
                    <a:lnTo>
                      <a:pt x="638" y="8290"/>
                    </a:lnTo>
                    <a:close/>
                  </a:path>
                </a:pathLst>
              </a:custGeom>
              <a:noFill/>
              <a:ln w="25400">
                <a:solidFill>
                  <a:srgbClr val="8C38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9636" name="Group 13"/>
            <p:cNvGrpSpPr>
              <a:grpSpLocks/>
            </p:cNvGrpSpPr>
            <p:nvPr/>
          </p:nvGrpSpPr>
          <p:grpSpPr bwMode="auto">
            <a:xfrm>
              <a:off x="4211" y="3321"/>
              <a:ext cx="478" cy="638"/>
              <a:chOff x="4211" y="3321"/>
              <a:chExt cx="478" cy="638"/>
            </a:xfrm>
          </p:grpSpPr>
          <p:sp>
            <p:nvSpPr>
              <p:cNvPr id="69647" name="Freeform 14"/>
              <p:cNvSpPr>
                <a:spLocks/>
              </p:cNvSpPr>
              <p:nvPr/>
            </p:nvSpPr>
            <p:spPr bwMode="auto">
              <a:xfrm>
                <a:off x="4211" y="3321"/>
                <a:ext cx="478" cy="638"/>
              </a:xfrm>
              <a:custGeom>
                <a:avLst/>
                <a:gdLst>
                  <a:gd name="T0" fmla="*/ 159 w 478"/>
                  <a:gd name="T1" fmla="*/ 3321 h 638"/>
                  <a:gd name="T2" fmla="*/ 236 w 478"/>
                  <a:gd name="T3" fmla="*/ 3330 h 638"/>
                  <a:gd name="T4" fmla="*/ 306 w 478"/>
                  <a:gd name="T5" fmla="*/ 3357 h 638"/>
                  <a:gd name="T6" fmla="*/ 367 w 478"/>
                  <a:gd name="T7" fmla="*/ 3398 h 638"/>
                  <a:gd name="T8" fmla="*/ 417 w 478"/>
                  <a:gd name="T9" fmla="*/ 3452 h 638"/>
                  <a:gd name="T10" fmla="*/ 453 w 478"/>
                  <a:gd name="T11" fmla="*/ 3516 h 638"/>
                  <a:gd name="T12" fmla="*/ 474 w 478"/>
                  <a:gd name="T13" fmla="*/ 3588 h 638"/>
                  <a:gd name="T14" fmla="*/ 478 w 478"/>
                  <a:gd name="T15" fmla="*/ 3640 h 638"/>
                  <a:gd name="T16" fmla="*/ 477 w 478"/>
                  <a:gd name="T17" fmla="*/ 3666 h 638"/>
                  <a:gd name="T18" fmla="*/ 462 w 478"/>
                  <a:gd name="T19" fmla="*/ 3741 h 638"/>
                  <a:gd name="T20" fmla="*/ 430 w 478"/>
                  <a:gd name="T21" fmla="*/ 3808 h 638"/>
                  <a:gd name="T22" fmla="*/ 385 w 478"/>
                  <a:gd name="T23" fmla="*/ 3865 h 638"/>
                  <a:gd name="T24" fmla="*/ 327 w 478"/>
                  <a:gd name="T25" fmla="*/ 3911 h 638"/>
                  <a:gd name="T26" fmla="*/ 260 w 478"/>
                  <a:gd name="T27" fmla="*/ 3942 h 638"/>
                  <a:gd name="T28" fmla="*/ 186 w 478"/>
                  <a:gd name="T29" fmla="*/ 3958 h 638"/>
                  <a:gd name="T30" fmla="*/ 159 w 478"/>
                  <a:gd name="T31" fmla="*/ 3959 h 638"/>
                  <a:gd name="T32" fmla="*/ 136 w 478"/>
                  <a:gd name="T33" fmla="*/ 3957 h 638"/>
                  <a:gd name="T34" fmla="*/ 74 w 478"/>
                  <a:gd name="T35" fmla="*/ 3934 h 638"/>
                  <a:gd name="T36" fmla="*/ 28 w 478"/>
                  <a:gd name="T37" fmla="*/ 3889 h 638"/>
                  <a:gd name="T38" fmla="*/ 3 w 478"/>
                  <a:gd name="T39" fmla="*/ 3828 h 638"/>
                  <a:gd name="T40" fmla="*/ 0 w 478"/>
                  <a:gd name="T41" fmla="*/ 3806 h 638"/>
                  <a:gd name="T42" fmla="*/ 2 w 478"/>
                  <a:gd name="T43" fmla="*/ 3782 h 638"/>
                  <a:gd name="T44" fmla="*/ 24 w 478"/>
                  <a:gd name="T45" fmla="*/ 3717 h 638"/>
                  <a:gd name="T46" fmla="*/ 67 w 478"/>
                  <a:gd name="T47" fmla="*/ 3670 h 638"/>
                  <a:gd name="T48" fmla="*/ 126 w 478"/>
                  <a:gd name="T49" fmla="*/ 3643 h 638"/>
                  <a:gd name="T50" fmla="*/ 478 w 478"/>
                  <a:gd name="T51" fmla="*/ 3640 h 6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8" h="638">
                    <a:moveTo>
                      <a:pt x="159" y="0"/>
                    </a:moveTo>
                    <a:lnTo>
                      <a:pt x="236" y="9"/>
                    </a:lnTo>
                    <a:lnTo>
                      <a:pt x="306" y="36"/>
                    </a:lnTo>
                    <a:lnTo>
                      <a:pt x="367" y="77"/>
                    </a:lnTo>
                    <a:lnTo>
                      <a:pt x="417" y="131"/>
                    </a:lnTo>
                    <a:lnTo>
                      <a:pt x="453" y="195"/>
                    </a:lnTo>
                    <a:lnTo>
                      <a:pt x="474" y="267"/>
                    </a:lnTo>
                    <a:lnTo>
                      <a:pt x="478" y="319"/>
                    </a:lnTo>
                    <a:lnTo>
                      <a:pt x="477" y="345"/>
                    </a:lnTo>
                    <a:lnTo>
                      <a:pt x="462" y="420"/>
                    </a:lnTo>
                    <a:lnTo>
                      <a:pt x="430" y="487"/>
                    </a:lnTo>
                    <a:lnTo>
                      <a:pt x="385" y="544"/>
                    </a:lnTo>
                    <a:lnTo>
                      <a:pt x="327" y="590"/>
                    </a:lnTo>
                    <a:lnTo>
                      <a:pt x="260" y="621"/>
                    </a:lnTo>
                    <a:lnTo>
                      <a:pt x="186" y="637"/>
                    </a:lnTo>
                    <a:lnTo>
                      <a:pt x="159" y="638"/>
                    </a:lnTo>
                    <a:lnTo>
                      <a:pt x="136" y="636"/>
                    </a:lnTo>
                    <a:lnTo>
                      <a:pt x="74" y="613"/>
                    </a:lnTo>
                    <a:lnTo>
                      <a:pt x="28" y="568"/>
                    </a:lnTo>
                    <a:lnTo>
                      <a:pt x="3" y="507"/>
                    </a:lnTo>
                    <a:lnTo>
                      <a:pt x="0" y="485"/>
                    </a:lnTo>
                    <a:lnTo>
                      <a:pt x="2" y="461"/>
                    </a:lnTo>
                    <a:lnTo>
                      <a:pt x="24" y="396"/>
                    </a:lnTo>
                    <a:lnTo>
                      <a:pt x="67" y="349"/>
                    </a:lnTo>
                    <a:lnTo>
                      <a:pt x="126" y="322"/>
                    </a:lnTo>
                    <a:lnTo>
                      <a:pt x="478" y="319"/>
                    </a:lnTo>
                  </a:path>
                </a:pathLst>
              </a:custGeom>
              <a:noFill/>
              <a:ln w="25400">
                <a:solidFill>
                  <a:srgbClr val="8C38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9637" name="Group 11"/>
            <p:cNvGrpSpPr>
              <a:grpSpLocks/>
            </p:cNvGrpSpPr>
            <p:nvPr/>
          </p:nvGrpSpPr>
          <p:grpSpPr bwMode="auto">
            <a:xfrm>
              <a:off x="4370" y="3959"/>
              <a:ext cx="3507" cy="2"/>
              <a:chOff x="4370" y="3959"/>
              <a:chExt cx="3507" cy="2"/>
            </a:xfrm>
          </p:grpSpPr>
          <p:sp>
            <p:nvSpPr>
              <p:cNvPr id="69646" name="Freeform 12"/>
              <p:cNvSpPr>
                <a:spLocks/>
              </p:cNvSpPr>
              <p:nvPr/>
            </p:nvSpPr>
            <p:spPr bwMode="auto">
              <a:xfrm>
                <a:off x="4370" y="3959"/>
                <a:ext cx="3507" cy="2"/>
              </a:xfrm>
              <a:custGeom>
                <a:avLst/>
                <a:gdLst>
                  <a:gd name="T0" fmla="*/ 3507 w 3507"/>
                  <a:gd name="T1" fmla="*/ 0 h 2"/>
                  <a:gd name="T2" fmla="*/ 0 w 3507"/>
                  <a:gd name="T3" fmla="*/ 0 h 2"/>
                  <a:gd name="T4" fmla="*/ 0 60000 65536"/>
                  <a:gd name="T5" fmla="*/ 0 60000 65536"/>
                </a:gdLst>
                <a:ahLst/>
                <a:cxnLst>
                  <a:cxn ang="T4">
                    <a:pos x="T0" y="T1"/>
                  </a:cxn>
                  <a:cxn ang="T5">
                    <a:pos x="T2" y="T3"/>
                  </a:cxn>
                </a:cxnLst>
                <a:rect l="0" t="0" r="r" b="b"/>
                <a:pathLst>
                  <a:path w="3507" h="2">
                    <a:moveTo>
                      <a:pt x="3507" y="0"/>
                    </a:moveTo>
                    <a:lnTo>
                      <a:pt x="0" y="0"/>
                    </a:lnTo>
                  </a:path>
                </a:pathLst>
              </a:custGeom>
              <a:noFill/>
              <a:ln w="25400">
                <a:solidFill>
                  <a:srgbClr val="8C38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9638" name="Group 9"/>
            <p:cNvGrpSpPr>
              <a:grpSpLocks/>
            </p:cNvGrpSpPr>
            <p:nvPr/>
          </p:nvGrpSpPr>
          <p:grpSpPr bwMode="auto">
            <a:xfrm>
              <a:off x="3733" y="11611"/>
              <a:ext cx="319" cy="319"/>
              <a:chOff x="3733" y="11611"/>
              <a:chExt cx="319" cy="319"/>
            </a:xfrm>
          </p:grpSpPr>
          <p:sp>
            <p:nvSpPr>
              <p:cNvPr id="69645" name="Freeform 10"/>
              <p:cNvSpPr>
                <a:spLocks/>
              </p:cNvSpPr>
              <p:nvPr/>
            </p:nvSpPr>
            <p:spPr bwMode="auto">
              <a:xfrm>
                <a:off x="3733" y="11611"/>
                <a:ext cx="319" cy="319"/>
              </a:xfrm>
              <a:custGeom>
                <a:avLst/>
                <a:gdLst>
                  <a:gd name="T0" fmla="*/ 0 w 319"/>
                  <a:gd name="T1" fmla="*/ 11611 h 319"/>
                  <a:gd name="T2" fmla="*/ 66 w 319"/>
                  <a:gd name="T3" fmla="*/ 11626 h 319"/>
                  <a:gd name="T4" fmla="*/ 118 w 319"/>
                  <a:gd name="T5" fmla="*/ 11664 h 319"/>
                  <a:gd name="T6" fmla="*/ 151 w 319"/>
                  <a:gd name="T7" fmla="*/ 11720 h 319"/>
                  <a:gd name="T8" fmla="*/ 159 w 319"/>
                  <a:gd name="T9" fmla="*/ 11764 h 319"/>
                  <a:gd name="T10" fmla="*/ 158 w 319"/>
                  <a:gd name="T11" fmla="*/ 11788 h 319"/>
                  <a:gd name="T12" fmla="*/ 136 w 319"/>
                  <a:gd name="T13" fmla="*/ 11853 h 319"/>
                  <a:gd name="T14" fmla="*/ 92 w 319"/>
                  <a:gd name="T15" fmla="*/ 11900 h 319"/>
                  <a:gd name="T16" fmla="*/ 33 w 319"/>
                  <a:gd name="T17" fmla="*/ 11927 h 319"/>
                  <a:gd name="T18" fmla="*/ 11 w 319"/>
                  <a:gd name="T19" fmla="*/ 11930 h 319"/>
                  <a:gd name="T20" fmla="*/ 319 w 319"/>
                  <a:gd name="T21" fmla="*/ 11930 h 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9" h="319">
                    <a:moveTo>
                      <a:pt x="0" y="0"/>
                    </a:moveTo>
                    <a:lnTo>
                      <a:pt x="66" y="15"/>
                    </a:lnTo>
                    <a:lnTo>
                      <a:pt x="118" y="53"/>
                    </a:lnTo>
                    <a:lnTo>
                      <a:pt x="151" y="109"/>
                    </a:lnTo>
                    <a:lnTo>
                      <a:pt x="159" y="153"/>
                    </a:lnTo>
                    <a:lnTo>
                      <a:pt x="158" y="177"/>
                    </a:lnTo>
                    <a:lnTo>
                      <a:pt x="136" y="242"/>
                    </a:lnTo>
                    <a:lnTo>
                      <a:pt x="92" y="289"/>
                    </a:lnTo>
                    <a:lnTo>
                      <a:pt x="33" y="316"/>
                    </a:lnTo>
                    <a:lnTo>
                      <a:pt x="11" y="319"/>
                    </a:lnTo>
                    <a:lnTo>
                      <a:pt x="319" y="319"/>
                    </a:lnTo>
                  </a:path>
                </a:pathLst>
              </a:custGeom>
              <a:noFill/>
              <a:ln w="25400">
                <a:solidFill>
                  <a:srgbClr val="8C38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9639" name="Group 3"/>
            <p:cNvGrpSpPr>
              <a:grpSpLocks/>
            </p:cNvGrpSpPr>
            <p:nvPr/>
          </p:nvGrpSpPr>
          <p:grpSpPr bwMode="auto">
            <a:xfrm>
              <a:off x="3733" y="5430"/>
              <a:ext cx="2645" cy="6819"/>
              <a:chOff x="3733" y="5430"/>
              <a:chExt cx="2645" cy="6819"/>
            </a:xfrm>
          </p:grpSpPr>
          <p:sp>
            <p:nvSpPr>
              <p:cNvPr id="69640" name="Freeform 8"/>
              <p:cNvSpPr>
                <a:spLocks/>
              </p:cNvSpPr>
              <p:nvPr/>
            </p:nvSpPr>
            <p:spPr bwMode="auto">
              <a:xfrm>
                <a:off x="3733" y="11611"/>
                <a:ext cx="319" cy="638"/>
              </a:xfrm>
              <a:custGeom>
                <a:avLst/>
                <a:gdLst>
                  <a:gd name="T0" fmla="*/ 0 w 319"/>
                  <a:gd name="T1" fmla="*/ 12249 h 638"/>
                  <a:gd name="T2" fmla="*/ 76 w 319"/>
                  <a:gd name="T3" fmla="*/ 12240 h 638"/>
                  <a:gd name="T4" fmla="*/ 146 w 319"/>
                  <a:gd name="T5" fmla="*/ 12213 h 638"/>
                  <a:gd name="T6" fmla="*/ 207 w 319"/>
                  <a:gd name="T7" fmla="*/ 12172 h 638"/>
                  <a:gd name="T8" fmla="*/ 257 w 319"/>
                  <a:gd name="T9" fmla="*/ 12118 h 638"/>
                  <a:gd name="T10" fmla="*/ 294 w 319"/>
                  <a:gd name="T11" fmla="*/ 12054 h 638"/>
                  <a:gd name="T12" fmla="*/ 314 w 319"/>
                  <a:gd name="T13" fmla="*/ 11982 h 638"/>
                  <a:gd name="T14" fmla="*/ 319 w 319"/>
                  <a:gd name="T15" fmla="*/ 11930 h 638"/>
                  <a:gd name="T16" fmla="*/ 319 w 319"/>
                  <a:gd name="T17" fmla="*/ 11611 h 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 h="638">
                    <a:moveTo>
                      <a:pt x="0" y="638"/>
                    </a:moveTo>
                    <a:lnTo>
                      <a:pt x="76" y="629"/>
                    </a:lnTo>
                    <a:lnTo>
                      <a:pt x="146" y="602"/>
                    </a:lnTo>
                    <a:lnTo>
                      <a:pt x="207" y="561"/>
                    </a:lnTo>
                    <a:lnTo>
                      <a:pt x="257" y="507"/>
                    </a:lnTo>
                    <a:lnTo>
                      <a:pt x="294" y="443"/>
                    </a:lnTo>
                    <a:lnTo>
                      <a:pt x="314" y="371"/>
                    </a:lnTo>
                    <a:lnTo>
                      <a:pt x="319" y="319"/>
                    </a:lnTo>
                    <a:lnTo>
                      <a:pt x="319" y="0"/>
                    </a:lnTo>
                  </a:path>
                </a:pathLst>
              </a:custGeom>
              <a:noFill/>
              <a:ln w="25400">
                <a:solidFill>
                  <a:srgbClr val="8C383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696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 y="5430"/>
                <a:ext cx="696"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 y="6997"/>
                <a:ext cx="883"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6" y="8545"/>
                <a:ext cx="842"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 y="10112"/>
                <a:ext cx="816"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 name="祝你平安(孙悦).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835696" y="3147192"/>
            <a:ext cx="609600" cy="609600"/>
          </a:xfrm>
          <a:prstGeom prst="rect">
            <a:avLst/>
          </a:prstGeom>
        </p:spPr>
      </p:pic>
      <p:pic>
        <p:nvPicPr>
          <p:cNvPr id="18"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908720"/>
            <a:ext cx="2619375" cy="1743075"/>
          </a:xfrm>
          <a:prstGeom prst="rect">
            <a:avLst/>
          </a:prstGeom>
        </p:spPr>
      </p:pic>
      <p:sp>
        <p:nvSpPr>
          <p:cNvPr id="9218" name="标题 1"/>
          <p:cNvSpPr>
            <a:spLocks noGrp="1"/>
          </p:cNvSpPr>
          <p:nvPr>
            <p:ph type="ctrTitle"/>
          </p:nvPr>
        </p:nvSpPr>
        <p:spPr>
          <a:xfrm>
            <a:off x="685800" y="908050"/>
            <a:ext cx="7772400" cy="4897438"/>
          </a:xfrm>
        </p:spPr>
        <p:txBody>
          <a:bodyPr/>
          <a:lstStyle/>
          <a:p>
            <a:pPr algn="l"/>
            <a:r>
              <a:rPr lang="en-US" altLang="zh-CN" sz="2000" dirty="0" smtClean="0">
                <a:solidFill>
                  <a:srgbClr val="FF0000"/>
                </a:solidFill>
                <a:latin typeface="宋体" panose="02010600030101010101" pitchFamily="2" charset="-122"/>
                <a:ea typeface="宋体" panose="02010600030101010101" pitchFamily="2" charset="-122"/>
                <a:cs typeface="Times New Roman" pitchFamily="18" charset="0"/>
              </a:rPr>
              <a:t>    </a:t>
            </a:r>
            <a:r>
              <a:rPr lang="zh-CN" altLang="en-US" sz="2000" dirty="0" smtClean="0">
                <a:solidFill>
                  <a:srgbClr val="FF0000"/>
                </a:solidFill>
                <a:latin typeface="宋体" panose="02010600030101010101" pitchFamily="2" charset="-122"/>
                <a:ea typeface="宋体" panose="02010600030101010101" pitchFamily="2" charset="-122"/>
                <a:cs typeface="Times New Roman" pitchFamily="18" charset="0"/>
              </a:rPr>
              <a:t>（</a:t>
            </a:r>
            <a:r>
              <a:rPr lang="zh-CN" altLang="en-US" sz="2000" b="1" dirty="0" smtClean="0">
                <a:solidFill>
                  <a:srgbClr val="FF0000"/>
                </a:solidFill>
                <a:latin typeface="宋体" panose="02010600030101010101" pitchFamily="2" charset="-122"/>
                <a:ea typeface="宋体" panose="02010600030101010101" pitchFamily="2" charset="-122"/>
                <a:cs typeface="Times New Roman" pitchFamily="18" charset="0"/>
              </a:rPr>
              <a:t>四）</a:t>
            </a:r>
            <a:r>
              <a:rPr lang="zh-CN" altLang="zh-CN" sz="2000" b="1" dirty="0" smtClean="0">
                <a:solidFill>
                  <a:srgbClr val="FF0000"/>
                </a:solidFill>
                <a:latin typeface="宋体" panose="02010600030101010101" pitchFamily="2" charset="-122"/>
                <a:ea typeface="宋体" panose="02010600030101010101" pitchFamily="2" charset="-122"/>
                <a:cs typeface="Times New Roman" pitchFamily="18" charset="0"/>
              </a:rPr>
              <a:t>留学生</a:t>
            </a:r>
            <a:r>
              <a:rPr lang="zh-CN" altLang="en-US" sz="2000" b="1" dirty="0" smtClean="0">
                <a:solidFill>
                  <a:srgbClr val="FF0000"/>
                </a:solidFill>
                <a:latin typeface="宋体" panose="02010600030101010101" pitchFamily="2" charset="-122"/>
                <a:ea typeface="宋体" panose="02010600030101010101" pitchFamily="2" charset="-122"/>
                <a:cs typeface="Times New Roman" pitchFamily="18" charset="0"/>
              </a:rPr>
              <a:t>群体是领保安全高风险</a:t>
            </a:r>
            <a:r>
              <a:rPr lang="en-US" altLang="zh-CN" sz="2000" b="1" dirty="0" smtClean="0">
                <a:solidFill>
                  <a:srgbClr val="FF0000"/>
                </a:solidFill>
                <a:latin typeface="宋体" panose="02010600030101010101" pitchFamily="2" charset="-122"/>
                <a:ea typeface="宋体" panose="02010600030101010101" pitchFamily="2" charset="-122"/>
                <a:cs typeface="Times New Roman" pitchFamily="18" charset="0"/>
              </a:rPr>
              <a:t/>
            </a:r>
            <a:br>
              <a:rPr lang="en-US" altLang="zh-CN" sz="2000" b="1" dirty="0" smtClean="0">
                <a:solidFill>
                  <a:srgbClr val="FF0000"/>
                </a:solidFill>
                <a:latin typeface="宋体" panose="02010600030101010101" pitchFamily="2" charset="-122"/>
                <a:ea typeface="宋体" panose="02010600030101010101" pitchFamily="2" charset="-122"/>
                <a:cs typeface="Times New Roman" pitchFamily="18" charset="0"/>
              </a:rPr>
            </a:br>
            <a:r>
              <a:rPr lang="zh-CN" altLang="en-US" sz="2000" b="1" dirty="0" smtClean="0">
                <a:solidFill>
                  <a:srgbClr val="FF0000"/>
                </a:solidFill>
                <a:latin typeface="宋体" panose="02010600030101010101" pitchFamily="2" charset="-122"/>
                <a:ea typeface="宋体" panose="02010600030101010101" pitchFamily="2" charset="-122"/>
                <a:cs typeface="Times New Roman" pitchFamily="18" charset="0"/>
              </a:rPr>
              <a:t>群体</a:t>
            </a:r>
            <a:r>
              <a:rPr lang="en-US" altLang="zh-CN" sz="2000" dirty="0" smtClean="0">
                <a:solidFill>
                  <a:srgbClr val="FF0000"/>
                </a:solidFill>
                <a:latin typeface="宋体" panose="02010600030101010101" pitchFamily="2" charset="-122"/>
                <a:ea typeface="宋体" panose="02010600030101010101" pitchFamily="2" charset="-122"/>
                <a:cs typeface="Times New Roman" pitchFamily="18" charset="0"/>
              </a:rPr>
              <a:t/>
            </a:r>
            <a:br>
              <a:rPr lang="en-US" altLang="zh-CN" sz="2000" dirty="0" smtClean="0">
                <a:solidFill>
                  <a:srgbClr val="FF0000"/>
                </a:solidFill>
                <a:latin typeface="宋体" panose="02010600030101010101" pitchFamily="2" charset="-122"/>
                <a:ea typeface="宋体" panose="02010600030101010101" pitchFamily="2" charset="-122"/>
                <a:cs typeface="Times New Roman" pitchFamily="18" charset="0"/>
              </a:rPr>
            </a:br>
            <a:r>
              <a:rPr lang="en-US" altLang="zh-CN" sz="2000" dirty="0">
                <a:solidFill>
                  <a:srgbClr val="FF0000"/>
                </a:solidFill>
                <a:latin typeface="宋体" panose="02010600030101010101" pitchFamily="2" charset="-122"/>
                <a:ea typeface="宋体" panose="02010600030101010101" pitchFamily="2" charset="-122"/>
                <a:cs typeface="Times New Roman" pitchFamily="18" charset="0"/>
              </a:rPr>
              <a:t/>
            </a:r>
            <a:br>
              <a:rPr lang="en-US" altLang="zh-CN" sz="2000" dirty="0">
                <a:solidFill>
                  <a:srgbClr val="FF0000"/>
                </a:solidFill>
                <a:latin typeface="宋体" panose="02010600030101010101" pitchFamily="2" charset="-122"/>
                <a:ea typeface="宋体" panose="02010600030101010101" pitchFamily="2" charset="-122"/>
                <a:cs typeface="Times New Roman" pitchFamily="18" charset="0"/>
              </a:rPr>
            </a:br>
            <a:r>
              <a:rPr lang="en-US" altLang="zh-CN" sz="2000" dirty="0" smtClean="0">
                <a:solidFill>
                  <a:srgbClr val="0000FF"/>
                </a:solidFill>
                <a:latin typeface="宋体" panose="02010600030101010101" pitchFamily="2" charset="-122"/>
                <a:ea typeface="宋体" panose="02010600030101010101" pitchFamily="2" charset="-122"/>
                <a:cs typeface="Times New Roman" pitchFamily="18" charset="0"/>
              </a:rPr>
              <a:t>    </a:t>
            </a:r>
            <a:r>
              <a:rPr lang="zh-CN" altLang="en-US" sz="2000" dirty="0" smtClean="0">
                <a:solidFill>
                  <a:srgbClr val="0000FF"/>
                </a:solidFill>
              </a:rPr>
              <a:t>建交</a:t>
            </a:r>
            <a:r>
              <a:rPr lang="en-US" altLang="zh-CN" sz="2000" dirty="0">
                <a:solidFill>
                  <a:srgbClr val="0000FF"/>
                </a:solidFill>
              </a:rPr>
              <a:t>42</a:t>
            </a:r>
            <a:r>
              <a:rPr lang="zh-CN" altLang="en-US" sz="2000" dirty="0">
                <a:solidFill>
                  <a:srgbClr val="0000FF"/>
                </a:solidFill>
              </a:rPr>
              <a:t>年来</a:t>
            </a:r>
            <a:r>
              <a:rPr lang="zh-CN" altLang="en-US" sz="2000" dirty="0" smtClean="0">
                <a:solidFill>
                  <a:srgbClr val="0000FF"/>
                </a:solidFill>
              </a:rPr>
              <a:t>，中国</a:t>
            </a:r>
            <a:r>
              <a:rPr lang="zh-CN" altLang="en-US" sz="2000" dirty="0">
                <a:solidFill>
                  <a:srgbClr val="0000FF"/>
                </a:solidFill>
              </a:rPr>
              <a:t>已成为</a:t>
            </a:r>
            <a:r>
              <a:rPr lang="zh-CN" altLang="en-US" sz="2000" dirty="0" smtClean="0">
                <a:solidFill>
                  <a:srgbClr val="0000FF"/>
                </a:solidFill>
              </a:rPr>
              <a:t>澳大利亚第一</a:t>
            </a:r>
            <a:r>
              <a:rPr lang="zh-CN" altLang="en-US" sz="2000" dirty="0">
                <a:solidFill>
                  <a:srgbClr val="0000FF"/>
                </a:solidFill>
              </a:rPr>
              <a:t>大贸易伙伴、第一大出口市场、第一大进口来源地、第一大服务贸易出口目的地和第一大旅游收入来源国。两国人文交流也日益活跃</a:t>
            </a:r>
            <a:r>
              <a:rPr lang="zh-CN" altLang="en-US" sz="2000" dirty="0" smtClean="0">
                <a:solidFill>
                  <a:srgbClr val="0000FF"/>
                </a:solidFill>
              </a:rPr>
              <a:t>。</a:t>
            </a:r>
            <a:r>
              <a:rPr lang="en-US" altLang="zh-CN" sz="2000" dirty="0" smtClean="0">
                <a:solidFill>
                  <a:srgbClr val="0000FF"/>
                </a:solidFill>
              </a:rPr>
              <a:t/>
            </a:r>
            <a:br>
              <a:rPr lang="en-US" altLang="zh-CN" sz="2000" dirty="0" smtClean="0">
                <a:solidFill>
                  <a:srgbClr val="0000FF"/>
                </a:solidFill>
              </a:rPr>
            </a:br>
            <a:r>
              <a:rPr lang="en-US" altLang="zh-CN" sz="2000" dirty="0" smtClean="0">
                <a:solidFill>
                  <a:srgbClr val="0000FF"/>
                </a:solidFill>
              </a:rPr>
              <a:t/>
            </a:r>
            <a:br>
              <a:rPr lang="en-US" altLang="zh-CN" sz="2000" dirty="0" smtClean="0">
                <a:solidFill>
                  <a:srgbClr val="0000FF"/>
                </a:solidFill>
              </a:rPr>
            </a:br>
            <a:r>
              <a:rPr lang="en-US" altLang="zh-CN" sz="2000" dirty="0">
                <a:solidFill>
                  <a:srgbClr val="0000FF"/>
                </a:solidFill>
              </a:rPr>
              <a:t> </a:t>
            </a:r>
            <a:r>
              <a:rPr lang="en-US" altLang="zh-CN" sz="2000" dirty="0" smtClean="0">
                <a:solidFill>
                  <a:srgbClr val="0000FF"/>
                </a:solidFill>
              </a:rPr>
              <a:t>     2013</a:t>
            </a:r>
            <a:r>
              <a:rPr lang="zh-CN" altLang="en-US" sz="2000" dirty="0">
                <a:solidFill>
                  <a:srgbClr val="0000FF"/>
                </a:solidFill>
              </a:rPr>
              <a:t>年，</a:t>
            </a:r>
            <a:r>
              <a:rPr lang="zh-CN" altLang="en-US" sz="2000" dirty="0" smtClean="0">
                <a:solidFill>
                  <a:srgbClr val="0000FF"/>
                </a:solidFill>
              </a:rPr>
              <a:t>中国来澳</a:t>
            </a:r>
            <a:r>
              <a:rPr lang="zh-CN" altLang="en-US" sz="2000" dirty="0">
                <a:solidFill>
                  <a:srgbClr val="0000FF"/>
                </a:solidFill>
              </a:rPr>
              <a:t>游客</a:t>
            </a:r>
            <a:r>
              <a:rPr lang="en-US" altLang="zh-CN" sz="2000" dirty="0">
                <a:solidFill>
                  <a:srgbClr val="0000FF"/>
                </a:solidFill>
              </a:rPr>
              <a:t>82</a:t>
            </a:r>
            <a:r>
              <a:rPr lang="zh-CN" altLang="en-US" sz="2000" dirty="0">
                <a:solidFill>
                  <a:srgbClr val="0000FF"/>
                </a:solidFill>
              </a:rPr>
              <a:t>万人，澳赴华游客</a:t>
            </a:r>
            <a:r>
              <a:rPr lang="en-US" altLang="zh-CN" sz="2000" dirty="0">
                <a:solidFill>
                  <a:srgbClr val="0000FF"/>
                </a:solidFill>
              </a:rPr>
              <a:t>73</a:t>
            </a:r>
            <a:r>
              <a:rPr lang="zh-CN" altLang="en-US" sz="2000" dirty="0">
                <a:solidFill>
                  <a:srgbClr val="0000FF"/>
                </a:solidFill>
              </a:rPr>
              <a:t>万</a:t>
            </a:r>
            <a:r>
              <a:rPr lang="zh-CN" altLang="en-US" sz="2000" dirty="0" smtClean="0">
                <a:solidFill>
                  <a:srgbClr val="0000FF"/>
                </a:solidFill>
              </a:rPr>
              <a:t>人。</a:t>
            </a:r>
            <a:r>
              <a:rPr lang="zh-CN" altLang="en-US" sz="2000" dirty="0" smtClean="0">
                <a:solidFill>
                  <a:srgbClr val="FF0000"/>
                </a:solidFill>
              </a:rPr>
              <a:t>中国</a:t>
            </a:r>
            <a:r>
              <a:rPr lang="zh-CN" altLang="en-US" sz="2000" dirty="0">
                <a:solidFill>
                  <a:srgbClr val="FF0000"/>
                </a:solidFill>
              </a:rPr>
              <a:t>在澳留学生总数达到</a:t>
            </a:r>
            <a:r>
              <a:rPr lang="en-US" altLang="zh-CN" sz="2000" dirty="0">
                <a:solidFill>
                  <a:srgbClr val="FF0000"/>
                </a:solidFill>
              </a:rPr>
              <a:t>22</a:t>
            </a:r>
            <a:r>
              <a:rPr lang="zh-CN" altLang="en-US" sz="2000" dirty="0">
                <a:solidFill>
                  <a:srgbClr val="FF0000"/>
                </a:solidFill>
              </a:rPr>
              <a:t>万人，澳大利亚已成为</a:t>
            </a:r>
            <a:r>
              <a:rPr lang="zh-CN" altLang="en-US" sz="2000" dirty="0" smtClean="0">
                <a:solidFill>
                  <a:srgbClr val="FF0000"/>
                </a:solidFill>
              </a:rPr>
              <a:t>中国公民第二</a:t>
            </a:r>
            <a:r>
              <a:rPr lang="zh-CN" altLang="en-US" sz="2000" dirty="0">
                <a:solidFill>
                  <a:srgbClr val="FF0000"/>
                </a:solidFill>
              </a:rPr>
              <a:t>大海外留学</a:t>
            </a:r>
            <a:r>
              <a:rPr lang="zh-CN" altLang="en-US" sz="2000" dirty="0" smtClean="0">
                <a:solidFill>
                  <a:srgbClr val="FF0000"/>
                </a:solidFill>
              </a:rPr>
              <a:t>目的国。</a:t>
            </a:r>
            <a:endParaRPr lang="zh-CN" altLang="en-US" sz="2000" dirty="0" smtClean="0">
              <a:solidFill>
                <a:srgbClr val="FF0000"/>
              </a:solidFill>
              <a:latin typeface="Times New Roman" pitchFamily="18" charset="0"/>
              <a:ea typeface="楷体_GB2312" pitchFamily="49" charset="-122"/>
              <a:cs typeface="Times New Roman"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3018890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ctrTitle"/>
          </p:nvPr>
        </p:nvSpPr>
        <p:spPr>
          <a:xfrm>
            <a:off x="683568" y="1052736"/>
            <a:ext cx="7772400" cy="4897438"/>
          </a:xfrm>
        </p:spPr>
        <p:txBody>
          <a:bodyPr/>
          <a:lstStyle/>
          <a:p>
            <a:pPr algn="l"/>
            <a:r>
              <a:rPr lang="zh-CN" altLang="en-US" sz="2000" dirty="0" smtClean="0">
                <a:solidFill>
                  <a:srgbClr val="FF0000"/>
                </a:solidFill>
                <a:latin typeface="宋体" panose="02010600030101010101" pitchFamily="2" charset="-122"/>
                <a:ea typeface="宋体" panose="02010600030101010101" pitchFamily="2" charset="-122"/>
                <a:cs typeface="Times New Roman" pitchFamily="18" charset="0"/>
              </a:rPr>
              <a:t>    留学生</a:t>
            </a:r>
            <a:r>
              <a:rPr lang="zh-CN" altLang="en-US" sz="2000" dirty="0" smtClean="0">
                <a:solidFill>
                  <a:srgbClr val="0000FF"/>
                </a:solidFill>
                <a:latin typeface="宋体" panose="02010600030101010101" pitchFamily="2" charset="-122"/>
                <a:ea typeface="宋体" panose="02010600030101010101" pitchFamily="2" charset="-122"/>
                <a:cs typeface="Times New Roman" pitchFamily="18" charset="0"/>
              </a:rPr>
              <a:t>和短期来澳人员是领事保护高风险工作对象。</a:t>
            </a:r>
            <a:r>
              <a:rPr lang="en-US" altLang="zh-CN" sz="2000" dirty="0" smtClean="0">
                <a:solidFill>
                  <a:srgbClr val="0000FF"/>
                </a:solidFill>
                <a:latin typeface="宋体" panose="02010600030101010101" pitchFamily="2" charset="-122"/>
                <a:ea typeface="宋体" panose="02010600030101010101" pitchFamily="2" charset="-122"/>
                <a:cs typeface="Times New Roman" pitchFamily="18" charset="0"/>
              </a:rPr>
              <a:t/>
            </a:r>
            <a:br>
              <a:rPr lang="en-US" altLang="zh-CN" sz="2000" dirty="0" smtClean="0">
                <a:solidFill>
                  <a:srgbClr val="0000FF"/>
                </a:solidFill>
                <a:latin typeface="宋体" panose="02010600030101010101" pitchFamily="2" charset="-122"/>
                <a:ea typeface="宋体" panose="02010600030101010101" pitchFamily="2" charset="-122"/>
                <a:cs typeface="Times New Roman" pitchFamily="18" charset="0"/>
              </a:rPr>
            </a:br>
            <a:r>
              <a:rPr lang="en-US" altLang="zh-CN" sz="2000" dirty="0">
                <a:solidFill>
                  <a:srgbClr val="0000FF"/>
                </a:solidFill>
                <a:latin typeface="宋体" panose="02010600030101010101" pitchFamily="2" charset="-122"/>
                <a:ea typeface="宋体" panose="02010600030101010101" pitchFamily="2" charset="-122"/>
                <a:cs typeface="Times New Roman" pitchFamily="18" charset="0"/>
              </a:rPr>
              <a:t/>
            </a:r>
            <a:br>
              <a:rPr lang="en-US" altLang="zh-CN" sz="2000" dirty="0">
                <a:solidFill>
                  <a:srgbClr val="0000FF"/>
                </a:solidFill>
                <a:latin typeface="宋体" panose="02010600030101010101" pitchFamily="2" charset="-122"/>
                <a:ea typeface="宋体" panose="02010600030101010101" pitchFamily="2" charset="-122"/>
                <a:cs typeface="Times New Roman" pitchFamily="18" charset="0"/>
              </a:rPr>
            </a:br>
            <a:r>
              <a:rPr lang="en-US" altLang="zh-CN" sz="2000" dirty="0" smtClean="0">
                <a:solidFill>
                  <a:srgbClr val="0000FF"/>
                </a:solidFill>
                <a:latin typeface="宋体" panose="02010600030101010101" pitchFamily="2" charset="-122"/>
                <a:ea typeface="宋体" panose="02010600030101010101" pitchFamily="2" charset="-122"/>
                <a:cs typeface="Times New Roman" pitchFamily="18" charset="0"/>
              </a:rPr>
              <a:t>    </a:t>
            </a:r>
            <a:r>
              <a:rPr lang="zh-CN" altLang="en-US" sz="2000" dirty="0" smtClean="0">
                <a:solidFill>
                  <a:srgbClr val="0000FF"/>
                </a:solidFill>
                <a:latin typeface="宋体" panose="02010600030101010101" pitchFamily="2" charset="-122"/>
                <a:ea typeface="宋体" panose="02010600030101010101" pitchFamily="2" charset="-122"/>
                <a:cs typeface="Times New Roman" pitchFamily="18" charset="0"/>
              </a:rPr>
              <a:t>原因：</a:t>
            </a:r>
            <a:r>
              <a:rPr lang="en-US" altLang="zh-CN" sz="2000" dirty="0" smtClean="0">
                <a:solidFill>
                  <a:srgbClr val="0000FF"/>
                </a:solidFill>
                <a:latin typeface="宋体" panose="02010600030101010101" pitchFamily="2" charset="-122"/>
                <a:ea typeface="宋体" panose="02010600030101010101" pitchFamily="2" charset="-122"/>
                <a:cs typeface="Times New Roman" pitchFamily="18" charset="0"/>
              </a:rPr>
              <a:t/>
            </a:r>
            <a:br>
              <a:rPr lang="en-US" altLang="zh-CN" sz="2000" dirty="0" smtClean="0">
                <a:solidFill>
                  <a:srgbClr val="0000FF"/>
                </a:solidFill>
                <a:latin typeface="宋体" panose="02010600030101010101" pitchFamily="2" charset="-122"/>
                <a:ea typeface="宋体" panose="02010600030101010101" pitchFamily="2" charset="-122"/>
                <a:cs typeface="Times New Roman" pitchFamily="18" charset="0"/>
              </a:rPr>
            </a:br>
            <a:r>
              <a:rPr lang="en-US" altLang="zh-CN" sz="2000" dirty="0">
                <a:solidFill>
                  <a:srgbClr val="FF0000"/>
                </a:solidFill>
                <a:latin typeface="宋体" panose="02010600030101010101" pitchFamily="2" charset="-122"/>
                <a:ea typeface="宋体" panose="02010600030101010101" pitchFamily="2" charset="-122"/>
                <a:cs typeface="Times New Roman" pitchFamily="18" charset="0"/>
              </a:rPr>
              <a:t/>
            </a:r>
            <a:br>
              <a:rPr lang="en-US" altLang="zh-CN" sz="2000" dirty="0">
                <a:solidFill>
                  <a:srgbClr val="FF0000"/>
                </a:solidFill>
                <a:latin typeface="宋体" panose="02010600030101010101" pitchFamily="2" charset="-122"/>
                <a:ea typeface="宋体" panose="02010600030101010101" pitchFamily="2" charset="-122"/>
                <a:cs typeface="Times New Roman" pitchFamily="18" charset="0"/>
              </a:rPr>
            </a:br>
            <a:r>
              <a:rPr lang="en-US" altLang="zh-CN" sz="2000" dirty="0" smtClean="0">
                <a:solidFill>
                  <a:srgbClr val="FF0000"/>
                </a:solidFill>
                <a:latin typeface="宋体" panose="02010600030101010101" pitchFamily="2" charset="-122"/>
                <a:ea typeface="宋体" panose="02010600030101010101" pitchFamily="2" charset="-122"/>
                <a:cs typeface="Times New Roman" pitchFamily="18" charset="0"/>
              </a:rPr>
              <a:t>    </a:t>
            </a:r>
            <a:r>
              <a:rPr lang="en-US" altLang="zh-CN" sz="2000" dirty="0" smtClean="0">
                <a:solidFill>
                  <a:srgbClr val="0000FF"/>
                </a:solidFill>
                <a:latin typeface="宋体" charset="-122"/>
                <a:ea typeface="宋体" charset="-122"/>
              </a:rPr>
              <a:t>● </a:t>
            </a:r>
            <a:r>
              <a:rPr lang="zh-CN" altLang="en-US" sz="2000" dirty="0" smtClean="0">
                <a:solidFill>
                  <a:srgbClr val="0000FF"/>
                </a:solidFill>
                <a:latin typeface="宋体" charset="-122"/>
                <a:ea typeface="宋体" charset="-122"/>
              </a:rPr>
              <a:t>尚处在成长的年龄（人生观、世界观、应对能力）；</a:t>
            </a: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 </a:t>
            </a:r>
            <a:r>
              <a:rPr lang="zh-CN" altLang="en-US" sz="2000" dirty="0" smtClean="0">
                <a:solidFill>
                  <a:srgbClr val="0000FF"/>
                </a:solidFill>
                <a:latin typeface="宋体" charset="-122"/>
                <a:ea typeface="宋体" charset="-122"/>
              </a:rPr>
              <a:t>远离父母亲人（独生子女、监管能力、心理疏导）；</a:t>
            </a: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a:solidFill>
                  <a:srgbClr val="0000FF"/>
                </a:solidFill>
                <a:latin typeface="宋体" charset="-122"/>
                <a:ea typeface="宋体" charset="-122"/>
              </a:rPr>
              <a:t/>
            </a:r>
            <a:br>
              <a:rPr lang="en-US" altLang="zh-CN" sz="2000" dirty="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 </a:t>
            </a:r>
            <a:r>
              <a:rPr lang="zh-CN" altLang="en-US" sz="2000" dirty="0" smtClean="0">
                <a:solidFill>
                  <a:srgbClr val="0000FF"/>
                </a:solidFill>
                <a:latin typeface="宋体" charset="-122"/>
                <a:ea typeface="宋体" charset="-122"/>
              </a:rPr>
              <a:t>对新环境尚需了解（校内、校外安全环境、当地社会情况、风俗习惯、法律法规）；</a:t>
            </a:r>
            <a:r>
              <a:rPr lang="en-US" altLang="zh-CN" sz="2000" dirty="0" smtClean="0">
                <a:solidFill>
                  <a:srgbClr val="0000FF"/>
                </a:solidFill>
                <a:latin typeface="宋体" charset="-122"/>
                <a:ea typeface="宋体" charset="-122"/>
              </a:rPr>
              <a:t/>
            </a:r>
            <a:br>
              <a:rPr lang="en-US" altLang="zh-CN" sz="2000" dirty="0" smtClean="0">
                <a:solidFill>
                  <a:srgbClr val="0000FF"/>
                </a:solidFill>
                <a:latin typeface="宋体" charset="-122"/>
                <a:ea typeface="宋体" charset="-122"/>
              </a:rPr>
            </a:br>
            <a:r>
              <a:rPr lang="en-US" altLang="zh-CN" sz="2000" dirty="0">
                <a:solidFill>
                  <a:srgbClr val="0000FF"/>
                </a:solidFill>
                <a:latin typeface="宋体" charset="-122"/>
                <a:ea typeface="宋体" charset="-122"/>
              </a:rPr>
              <a:t/>
            </a:r>
            <a:br>
              <a:rPr lang="en-US" altLang="zh-CN" sz="2000" dirty="0">
                <a:solidFill>
                  <a:srgbClr val="0000FF"/>
                </a:solidFill>
                <a:latin typeface="宋体" charset="-122"/>
                <a:ea typeface="宋体" charset="-122"/>
              </a:rPr>
            </a:br>
            <a:r>
              <a:rPr lang="en-US" altLang="zh-CN" sz="2000" dirty="0" smtClean="0">
                <a:solidFill>
                  <a:srgbClr val="0000FF"/>
                </a:solidFill>
                <a:latin typeface="宋体" charset="-122"/>
                <a:ea typeface="宋体" charset="-122"/>
              </a:rPr>
              <a:t>    ● </a:t>
            </a:r>
            <a:r>
              <a:rPr lang="zh-CN" altLang="en-US" sz="2000" dirty="0" smtClean="0">
                <a:solidFill>
                  <a:srgbClr val="0000FF"/>
                </a:solidFill>
                <a:latin typeface="宋体" charset="-122"/>
                <a:ea typeface="宋体" charset="-122"/>
              </a:rPr>
              <a:t>面临较大压力（教学方式、生活条件变化；学习、就业压力）。</a:t>
            </a:r>
            <a:endParaRPr lang="zh-CN" altLang="en-US" sz="2000" dirty="0" smtClean="0">
              <a:latin typeface="Times New Roman" pitchFamily="18" charset="0"/>
              <a:ea typeface="楷体_GB2312" pitchFamily="49" charset="-122"/>
              <a:cs typeface="Times New Roman"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6041"/>
          </a:xfrm>
          <a:prstGeom prst="rect">
            <a:avLst/>
          </a:prstGeom>
        </p:spPr>
      </p:pic>
    </p:spTree>
    <p:extLst>
      <p:ext uri="{BB962C8B-B14F-4D97-AF65-F5344CB8AC3E}">
        <p14:creationId xmlns:p14="http://schemas.microsoft.com/office/powerpoint/2010/main" val="4263661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轨道设计模板">
  <a:themeElements>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fontScheme name="Default Design">
      <a:majorFont>
        <a:latin typeface="Tahoma"/>
        <a:ea typeface=""/>
        <a:cs typeface=""/>
      </a:majorFont>
      <a:minorFont>
        <a:latin typeface="Tahoma"/>
        <a:ea typeface=""/>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948</TotalTime>
  <Words>514</Words>
  <Application>Microsoft Office PowerPoint</Application>
  <PresentationFormat>全屏显示(4:3)</PresentationFormat>
  <Paragraphs>163</Paragraphs>
  <Slides>71</Slides>
  <Notes>71</Notes>
  <HiddenSlides>0</HiddenSlides>
  <MMClips>1</MMClips>
  <ScaleCrop>false</ScaleCrop>
  <HeadingPairs>
    <vt:vector size="4" baseType="variant">
      <vt:variant>
        <vt:lpstr>主题</vt:lpstr>
      </vt:variant>
      <vt:variant>
        <vt:i4>1</vt:i4>
      </vt:variant>
      <vt:variant>
        <vt:lpstr>幻灯片标题</vt:lpstr>
      </vt:variant>
      <vt:variant>
        <vt:i4>71</vt:i4>
      </vt:variant>
    </vt:vector>
  </HeadingPairs>
  <TitlesOfParts>
    <vt:vector size="72" baseType="lpstr">
      <vt:lpstr>轨道设计模板</vt:lpstr>
      <vt:lpstr>“领保进校园” 安全讲座</vt:lpstr>
      <vt:lpstr>目 录  一、预防重于处置  二、旅澳安全风险  三、如何寻求帮助</vt:lpstr>
      <vt:lpstr>一、预防重于处置</vt:lpstr>
      <vt:lpstr>    （一）什么是领事保护？     ● 概念：在中国公民、法人的合法权益在所在国受到侵害时，中国驻当地使、领馆依法向驻在国有关当局反映有关要求，敦促对方依法公正、妥善处理，从而维护海外中国公民、法人的合法权益。       ● 主体：中国政府（驻外使领馆）。       ● 内容：海外中国公民、法人在海外的合法权益，包括：人身安全、财产安全、合法居留权、合法就业权，法定社会福利、人道主义待遇等，以及当事人与我国驻当地使领馆保持正常联系的权利。       ● 方式：主要是依法依规开展：公认的国际法原则、有关国际公约、双边条约或协定以及中国和驻在国的有关法律。       ● 对象：依照《中华人民共和国国籍法》具有中国国籍者。</vt:lpstr>
      <vt:lpstr>    </vt:lpstr>
      <vt:lpstr>          （二）领事可以做什么？           ● 在合法权益受到侵害时：应请求推荐律师、翻译和医生，帮助您进行诉讼或寻求医疗救助。     ● 在发生重大突发事件时：为撤离危险地区提供咨询和必要的协助。     ● 在被拘留、逮捕或服刑时：根据请求进行探视。     ● 在遭遇意外时：协助将事故或损伤情况通知国内亲属。     ● 在遇到生计困难时：协助与国内亲属联系，以便及时解决费用问题。     ● 协助寻找失踪或久无音讯的亲友。     ● 颁发、换发、补发旅行证件及对旅行证件上的相关资料办理加注。     </vt:lpstr>
      <vt:lpstr>    （三）领事官员不可以做什么？      ● 不可帮助申办签证。     ● 不可帮助在当地谋职或申办居留证、工作许可证。     ● 不可干预所在国的司法或行政行为。     ● 不可参与仲裁或解决您与他人的经济、劳资和其他民事纠纷。     ● 不可帮助提出法律诉讼。     ● 不可帮助您在治疗、拘留或监禁期间获得比当地人更佳的待遇。     ● 不可帮助支付酒店、律师、翻译、医疗及旅行（机、船、车票）费用或任何其他费用。     ● 不可留宿在使、领馆内或为您保管行李物品。     ● 不可帮助购买免税物品。</vt:lpstr>
      <vt:lpstr>    （四）留学生群体是领保安全高风险 群体      建交42年来，中国已成为澳大利亚第一大贸易伙伴、第一大出口市场、第一大进口来源地、第一大服务贸易出口目的地和第一大旅游收入来源国。两国人文交流也日益活跃。        2013年，中国来澳游客82万人，澳赴华游客73万人。中国在澳留学生总数达到22万人，澳大利亚已成为中国公民第二大海外留学目的国。</vt:lpstr>
      <vt:lpstr>    留学生和短期来澳人员是领事保护高风险工作对象。      原因：      ● 尚处在成长的年龄（人生观、世界观、应对能力）；      ● 远离父母亲人（独生子女、监管能力、心理疏导）；      ● 对新环境尚需了解（校内、校外安全环境、当地社会情况、风俗习惯、法律法规）；      ● 面临较大压力（教学方式、生活条件变化；学习、就业压力）。</vt:lpstr>
      <vt:lpstr>    （五）认识误区     ● 误解：认为当地治安形式良好，没什么安全风险。澳大利亚路况好，车辆少，只管开就好了或者认为车会让人。     ●自负：认为我水性好，下海戏水没有问题；我身体很健康，熬一熬就过去了；我成人了，该自己一人承担；只能成功不能失败。     ●偏信：认为当地居民善良友好，陌生人 也一样；当地居民讲诚信，打交道只管放心； 搭车省钱，不会把我怎么样。     ●投机：认为澳投资机会多，钱好赚； 相信“天上会掉馅饼”，高回报投资；在澳 买房都会升值；涉毒等。  </vt:lpstr>
      <vt:lpstr>   ● 侥幸：在违规携带物品、酒后驾车、无照驾车时，认为运气不会那么坏，也不会那么巧，应该不会被查。     ● 疏忽：认为只管学习，成绩好就是了， 其他无关的事情少管；外出不会有事，因而失去 自我保护能力。     ● 叛逆：认为远离父母，自由了，可以自己 做主了；不如实和父母沟通报告情况，隐瞒、 欺骗，致谎言无法继续。     ●逃避：遇到困难不面对，不能客观面对；只要身体健康就行而忽略心理健康，忌讳看心理医生等。</vt:lpstr>
      <vt:lpstr>    （六）预防重于处置      ● 澳大利亚社会治安总体良好，但在其他国家的发生安全事故同样可能在澳发生。      ● 安全关系到自身、家人、社会。机率：1/10000=100%。距离：一步之遥。      ● 领事保护不是万能的，领事保护工作做得再好也是以善后为主。预防重于处置。实践表明，很多安全是可以预知、预判和预防的。      ● 任何时候，请牢记­­：生命安全第一！</vt:lpstr>
      <vt:lpstr>二、旅澳安全风险</vt:lpstr>
      <vt:lpstr>    （一）交通事故      交通事故是中国公民在澳常见人 身安全事故。不时发生车祸致中国 公民伤亡的事故。交通事故常见原因:      ● 超速驾驶；      ● 无照驾驶或持伪造驾照驾车；      ● 醉酒驾车；      ● 不遵守交规驾车；      ● 行人违章过街（习惯右行而错看方向等）。</vt:lpstr>
      <vt:lpstr>    1、步行      澳交通规则是左行，初来乍到者对此尤其要时刻小心。步行外出时须随时提醒自己交规左行，并留意路上行驶的车辆（包括自行车）。      请注意，中国公民在澳因忽略左行交规而导致的悲剧时常都有发生。 </vt:lpstr>
      <vt:lpstr>    ◆ 2014年初以来，悉尼公交车连续发生撞死路人事件。1-5月，新州一共有21名行人（包括骑自行车者）死亡，平均每周一起。  ◆ 2014年1月，一名中国游客在昆士兰州Banderburg违规横穿马路，被正常行驶的车辆撞成重伤，责任自负。  ◆ 2014年3月，一名中国公民在新州Auburn市一环岛处横穿马路时发生车祸，经抢救无效死亡。  ◆ 2014年4月，一名中国公民在布里斯班南区Sunnybank过马路时疑因误判车辆行驶方向而闯红灯被撞，经抢救无效死亡。 </vt:lpstr>
      <vt:lpstr>    2、驾车      澳官方统计，每年公路交通事故导致的损失多达270亿澳元，2012年公路死亡人数为1,307人。      车辆事故也是在澳中国公民最容易发生的事故之一。老司机在澳驾车要注意：澳交规和路面状况与国内不同。      新司机，特别是在澳留学生，更要注意不要超速、无证驾驶或出现其他违章驾驶情况。       </vt:lpstr>
      <vt:lpstr>  ※ 在澳驾车需持用当地或外国有效驾照。澳对初学驾驶者的学习、训练及考试要求十分严格，请注意遵守。  ※ 随时提醒澳交规与中国不同，右舵左行,环岛让右。行人在人行通道上拥有绝对通行权，须停车让行人先通过。  ※ 驾驶员和乘客（无论前后座）均须系安全带。  ※ 勿醉酒或疲劳驾驶。禁止在吸食毒品，或在服用影响判断能力的非违禁药品后驾车。  ※ 注意路况。澳路况总体较好，但行车道比中国的狭窄，部分街道、公路甚至高速公路路面状况较差。并道前要确认安全无误。路肩比较狭窄、松软。</vt:lpstr>
      <vt:lpstr>※ 勿超速行驶。  ※ 在恶劣天气时不要前往偏远地区。内陆人烟稀少，城镇相距很远，供给条件不好。   ※ 长途驾车旅行前要维护车辆，确认车况良好，计划好路线，带足汽油、水、食品，带上手机，并把行程留一份给亲友。  ※ 没有经过专业培训、无安全措施或专业人员陪伴，建议不要到人迹罕至的深山、戈壁（即便是国家公园）旅行。  ※ 留意停车标识，在许可的时间停放。  ※ 要注意避让突然出现的动物（如袋鼠）和超长车辆。  ※ 驾车时直接使用手机（拨打、接听或收发短信）违法。</vt:lpstr>
      <vt:lpstr>     ◆ 2012年3月，3名中国留学生驾驶的汽车在堪培拉和新州之间的金斯高速公路上因超速行驶而发生侧翻，撞击路边大树，致前排2名留学生遇难。 ◆ 2012年4月，在北领地芬克峡谷国家公园，一名中国公民开车进入沙漠，因事发地没有手机信号而被困2日。 ◆ 2013年6月，一名中国留学生与同伴在假期与朋友驾车出游时，被马路另一侧迎面而行的大货车货厢翻压，不幸死亡。 ◆ 2014年2月，三名中国公民在新州Hay市附近驾车行驶时车辆失控，撞上迎面驶来的集装箱卡车，造成一人死亡，两人重伤。 ◆ 2014年3月，三名到西澳旅游的中国公民租车夜里在珀斯北部地区高速路行驶过程中，车辆因爆胎发生侧翻，驾驶员系了安全带而无大碍，后排两人未系安全带受重伤。 ◆ 2014年4月，一名中国留学生在维州高速路上以150公里速度超速行驶而面临多项指控。  </vt:lpstr>
      <vt:lpstr>   （二）涉水事故      澳海岸线长，水上运动盛行，但各地海域的地形、洋流、气候等情况复杂，中国公民在澳海域游泳或从事其他水上运动而死亡的事故时有发生，需特别注意安全。     涉水事故发生在海上、游泳池、河湖水域，主要原因：         </vt:lpstr>
      <vt:lpstr>    ● 不习水性；      ● 在危险水域活动；      ● 从事岩钓等危险活动；      ● 未采取必要安全措施；      ● 自身健康不佳；      ● 动物（如鲨鱼、鳄鱼、箱型水母）攻击等。       </vt:lpstr>
      <vt:lpstr>  ※ 只在指定时段和有救生员值守的红黄双色旗帜之间的海域活动。  ※ 注意并遵守现场公告栏上发布的提示信息或向海岸救生人员寻求建议。  ※ 选择在天气良好的白天从事水上活动，尽量结伴而行，并将自己的去向告知家人或朋友。  ※ 健康不佳，长时间驾车或剧烈运动后不要从事水上活动，否则容易出现体力不支或抽筋。  ※ 随时注意海浪、潮汐变化。特别要警惕离岸流。  ※ 建议不要从事跳水或岩钓等高危活动。</vt:lpstr>
      <vt:lpstr>  ◆ 2012年12月，一中国公民在西澳奥古斯塔海边抓鲍鱼时不慎溺水身亡。  ◆ 2013年11月，一中国游客来澳旅游时，在凯恩斯一家酒店游泳池溺水，经抢救无效死亡。  ◆ 2014年2月，一参团来澳的中国游客在黄金海岸冲浪者天堂游玩时发生严重溺水，经抢救无效死亡。  ◆ 2014年4月，2名中国公民在新州中 央海岸岩钓时为搭救被冲下海的同行友 人落水，1人溺亡，1人失踪。 </vt:lpstr>
      <vt:lpstr>     （三）人身伤害      总体上看，澳政局稳定，治安状况良好，但发生在其他国家或地区的安全事故，同样也可能在澳大利亚发生。      请注意，澳法律体系与中国不同。中国公民在澳应遵守澳法律、法规，同时要在日常工作、生活中树立安全防范意识。      人身攻击主要发生：在僻静偏远地区，也可能发生在闹市人多地区，甚至住家，或在与陌生人见面时，或在夜晚天黑以后。人身攻击大多涉及财物纠纷或抢劫，可能是性侵害，也可能系对方酒后、吸毒后失去自我控制能力。</vt:lpstr>
      <vt:lpstr>     1、 居家安全      ● 选择在安全环境良好的社区居住，并在居住地安装防盗、录像、报警设施。      ● 在家时及出门前要确认并保持门窗关闭。      ● 夜间回家应尽量乘坐电梯而不走楼梯。      ● 提前准备好钥匙，不要到家门口才找钥匙。      ● 开门时留意是否有人跟踪或藏匿在附近。发现可疑情况时，不要进屋，及时报警。      ● 不要轻易为陌生人开门，更不要轻易将陌生人带回家。 </vt:lpstr>
      <vt:lpstr>     2、外出安全      ● 不要单独与陌生人约会，不要 向陌生人透露您的个人信息。女性尤 要注意。     ● 尽量减少夜出，确有需要则尽量选择在灯光明亮的地方行走或逗留，并留意周边安全。不建议女性在晚上单独外出。     ● 不要搭乘陌生人车辆，也不要轻易让陌生人搭乘您的车辆。不要在黑暗处招呼出租车。     ● 尽量不要前往偏远或人烟稀少的地方。     ● 避免与他人争吵，也不要围观他人争吵。     ● 随身携带身份证件或复印件。如警察检查您的护照等证件，应先请对方出示证件，并记下他的警牌号和警车号。   </vt:lpstr>
      <vt:lpstr>    （四）财物盗抢      财物偷盗可能发生在住家，或旅游景点、商业中心、饭店餐厅等人口流动性比较大地区，或停车场等僻静地区。      犯罪分子偷盗现金或贵重物品，此类案件的破案率较低。       ● 尽量在白天且在人多的地方使用自动取款机。       ● 勿在家中存放大量现金，妥善保存贵重物品。       ● 外出勿随身携带大量现金。       ● 车内无保存贵重物品，特别是不要将贵重物品放在醒目处。       ● 留意您的行李包裹。任何时候都不要露富。</vt:lpstr>
      <vt:lpstr>   ◆ 2008年10月，一名留学生在悉尼住处遭遇入室抢劫跳楼逃生而坠亡。  ◆ 2013年12月，6名中国游客在悉尼皇家植物园遭遇抢劫，财产损失严重。 </vt:lpstr>
      <vt:lpstr>    （五）金融诈骗      金融诈骗主要有投资类诈骗、租房购房类诈骗、身份盗用类诈骗、移民类诈骗、支票诈骗、网上消费诈骗、电话诈骗等。诈骗分子通常以“低投入、高回报”为诱饵骗取信任而诈骗钱财。      澳大利亚法律体系和中国不同。请注意，不少在中国被认为是经济犯罪而可能触犯法律的案件，在澳大利亚可能被视为普通经济纠纷而不会追究责任方的法律责任。</vt:lpstr>
      <vt:lpstr>     1、 移民诈骗      移民诈骗是一种较为常见的诈骗方式。如遇移民诈骗，应立即报警，或拨打移民与边境保护部热线电话（1800 009 623）报案。以下情况可能是移民诈骗：      ● 对方要您事先支付现金而不给收据。     ● 费用出奇地高。移民收费标准可上网查询。     ● 对方不与你签合同。     ● 对方不告知具体办公地点，而约到公共场所见面。     ● 只向你提供一个邮政信箱或手机号码。     ● 没有移民代理注册号码（Migration Agents Registration Number-MARN)。可上网验证注册情况。   </vt:lpstr>
      <vt:lpstr>   ◆ 曾发生不法分子以办理“投资移民”为幌子，在骗取中国公民数额不菲的钱款后消失无踪的案件。  ◆ 曾发生犯罪分子给持短期打工度假签证者发诈骗短信，自称是移民官员，要求支付所谓的“签证申请费”，还有个别不法分子冒充移民局工作人员，以违反签证条款为由要求留学生支付罚金。  ◆ 2013年10月澳移民部长发布新闻稿，警告通过一家顾问公司以假结婚或假文件取得居留和技术移民签证的人士的签证申请将被拒绝，已批的签证会被取消并被起诉。据估计，这家顾问服务公司的诈骗活动，其“生意”超过1,230万元，受害者大多数是中国留学生，申请签证的文件是伪造的。 </vt:lpstr>
      <vt:lpstr>     2、租房诈骗      房屋出租者通常会在当地报纸和房产中介办公地发布出租信息。房屋中介公司会帮助寻找合适的房屋并看房。租房者可能被要求预付租金。首付通常包含合同到期后可返还的违约金。      租房合同是重要的法律文件。如果对合同条款有疑问或有顾虑，建议在签署前寻求专业律师咨询，或可向各州的法律援助办公室寻求帮助。  </vt:lpstr>
      <vt:lpstr>  ※ 租房一定要签署合同。  ※ 与人合租的房租一般较低，但与合租者产生矛盾的可能性远大于单独租房。  ※ 在未仔细阅读、理解并接受租约所有内容前，不要轻易签署租约。 ※ 不要拒交房租。  ※ 爱护房屋设施及家具，未经房东书面同意，勿擅自对房屋设施进行改动。  ※ 与邻居和睦相处，注意室外卫生，不要制造噪音，特别是在深夜。  ※ 尊重合租人的生活习惯，合理安排起居，注意卫生。勿介入合租人隐私或家庭事务。</vt:lpstr>
      <vt:lpstr>     3、投资诈骗      在澳中国公民盲目投资而上当受骗，造成巨额经济损失的情况时有发生。要了解投资项目本身的情况、了解澳及其各州相关法律，特别要注意防范诈骗。2013年澳竞争和消费者委员会接到的诈骗投诉涉及损失达8,900多万澳元。澳常见诈骗案件类型有：     ● 预付费用诈骗。不法分子以退款、优惠、折扣等为诱饵，要求当事人提前支付有关费用等。     ● 网络钓鱼诈骗。通过电子邮件或短信，冒充政府部门或其他机构，提供虚假网站链接并索要个人信息。　　          ● 电脑黑客入侵。通过电脑病毒或冒充电脑专业机构人员要求远程控制受害人电脑，窃取个人信息。　　     ● 彩票抽奖诈骗。通知受害人彩票或在某项抽奖活动中奖，但要求提供个人信息并提前支付费用，以便获取奖项。　 </vt:lpstr>
      <vt:lpstr>    防范投资骗局：  ※ 建议寻求律师、会计师或其他专业人士的独立建议。 ※ 检查对方是否在澳证券投资委员会-ASIC网站注册。 ※ 检查对方是否在“黑名单”公司之列。 ※ 如您已经开始付钱给对方了，请停止给付。 ※ 告诉家人和朋友不要上当。 ※ 不要通过电话注册投资。 ※ 在任何情况下都不要相信“天上掉馅饼”的事情发生。骗子们擅长说服您投资是真实的、回报率高、风险低或无风险。这类“好事”通常是骗局。</vt:lpstr>
      <vt:lpstr>     4、 其他类型诈骗      ● 网上购物诈骗。通过虚假购物广告要求买家先付款，但收到款项后并不发货。在网上购物并使用假支票或汇票付款后，要求卖家退还多付部分款项。　　     ● 意外中奖诈骗。与彩票抽奖诈骗类似，引诱受害人相信自己在某项未参加过活动中中奖，并要求提前支付税款和手续费。　　     ● 虚假账单诈骗。向受害人寄送假账单并要求其付款。　　     ● 虚假工作诈骗。向受害人提供虚假工作机会，但要求提前支付培训费、制装费等。　　     ● 约会婚恋诈骗。以谈恋爱为名与受害人建立发展关系并取得信任，随后以各种借口索要财物。　　     ● 手机电信诈骗。以订购手机铃声或信息服务、抽奖、未接电话回拨为名收取受害人高额费用。拨打以19开头的澳电话号码通常会被收取高额电话费。</vt:lpstr>
      <vt:lpstr> 防范网络诈骗：  ※ 及时更新电脑安全软件并定期扫描查毒； ※ 打开操作系统和软件的自动更新功能； ※ 采用复杂的密码口令，为不同程序设置不同的密码； 在点击打开“附件”前，三思而后行； ※ 在线购物要小心，注意研究售货者情况，并使用安全的支付方式； ※ 只从有信誉的出版商处下载客户端应用（APP 经常检查您社交群里的隐私设置； ※ 在线提交照片和金融信息前，请三思而后行；告诉您的孩子注意安全； ※ 把您在线遇到的不愉快或感受到的威胁告诉亲友。</vt:lpstr>
      <vt:lpstr>      ◆ 2009年11月，当地人自称认识航空公司员工，能以优惠价购买机票，但订票人在交付现金后登机时发现所购票者使用的信用卡被冻结而被取消机票。买机票一定要索取正式发票或收据，尽早出票，并注意向航空公司查询机票情况。还发生过犯罪分子利用银行需要3个工作日才能确定支票到账的漏洞，用假支票支付车款等案件，在接收支票交易时要多加防范。   ◆ 2013年12月，澳竞争与消费者委员会（ACCC）发布信息，提醒消费者注意防范“Woolworths消费者满意度调查”骗局。该调查以支付150澳元礼品券为手段骗取消费者银行账户信息。骗子通常通过社交媒体或电子邮件发送调查问卷，你需要在回答问题，包括提供银行账户信息后方可获得礼品券，而礼品券是假的，商家不予接受。在此类骗局中，骗子通常会借用知名商家名义获取你的个人信息，从您的账户中盗取您的钱款，甚至盗用身份。  </vt:lpstr>
      <vt:lpstr>    （六）涉毒犯罪      涉毒犯罪主要有货物藏毒、行李藏毒、代人领取藏毒包裹涉毒、大量带入或进口康泰克等管制药品、违规种植、提炼毒品等。涉毒犯罪属于重罪，处罚严苛。     </vt:lpstr>
      <vt:lpstr> ※ 切勿携带海关明文规定的违禁物品入境。不要为他人，特别是陌生人携带物品，尤其是不知情的物品。  ※ 澳大利亚量对涉毒犯罪处罚十分严厉。犯罪分子通常以“来钱快”为由欺骗学生代为领取藏有毒品的包裹。慎为他人代领、代收包裹，在对方以酬劳为谢时尤要小心。  ※ 在旅行途中务必妥善保管自己的行李，勿将其置于无人看守状态，以防被人恶意利用。  ※ 少数处方药物（如新康泰克）含有麻黄碱等有毒成分，限制入境。如确因本人治疗需要，请注意适量（不超过3个月的用量），并携带中英文处方及医生证明。</vt:lpstr>
      <vt:lpstr>   ◆ 据报道，2012年7月，某贩毒团伙从中国大量走私非处方药新康泰克感冒胶囊，通过货物或国际邮件系统将药物运送到澳制毒，数名中国留学生在不知情的情况下因收送包裹而牵涉其中。  ◆ 2013年5月，一名中国公民来澳旅游时，在布里斯班国际机场被查出随身行李箱中发现违禁物品安非他命510余克，随即被机场联邦警察拘押并移送审判。  ◆ 2013年，驻悉尼总领馆共处理10起代人领取涉毒邮包、贩运毒品入境等领事保护案件，涉及内地居民3人，香港居民10人。如：2013年3月，一名中国公民在新州受网友委托从邮局领取包裹时，被查出包裹中有大量含麻黄碱成分的药品，随即被澳海关官员逮捕并起诉。</vt:lpstr>
      <vt:lpstr>            （七）户外风险      澳地域辽阔，人烟稀少，户外交通、通讯条件可能较差，地理地貌、有害动植物等自然环境不测，气候条件可能大起大落，救助条件可能受限。极高温或极低温均易导致健康状况急转直下而威胁生命。      澳地域辽阔，地理、气候等条件差异较大，自然灾害时有发生。主要自然灾害：热带风暴、极端高温天气、干旱、紫外线。、洪水、火灾、动物攻击。      请留意媒体报道，关注当地政府发布的灾情预警和中国驻澳使领馆网站发布的预警提示，合理安排出行计划。如当地政府决定采取灾害应急措施，请根据指引前往避险地点并服从安排。       </vt:lpstr>
      <vt:lpstr>       户外活动安全：      ※ 具备必要知识。需具备一定的野外生存知识和能力。如有可能参加必要的培训或训练。     ※ 确保身体健康。应只在身体健康条件许可的情况下从事户外活动，办理医疗保险或人身意外伤害险。     ※ 事先研究行程。注意事先通过网络或相关旅游手册研究目的地的情况，特别是了解天气变化等可能风险。     ※ 做好充分准备。准备好足够而适量的食品、饮用水、急救药品或设备、应急预案。     ※ 注意结伴而行。数人同行，将你的行程告知亲友，时常主动联系他们，告知情况。     ※ 小心极端天气。留意当地天气预报，不在极端天气的日子里从事户外活动。     ※ 避免危险情况。听从管理人员指引，保持警惕，避免危险路线、动物、水域、岩石等，不从事任何可能有潜在危险的活动。</vt:lpstr>
      <vt:lpstr>◆ 2014年1月，一中国公民与友人在西澳皮尔巴拉矿区采集矿石标本时因户外高温发生严重中暑导致身亡。  ◆ 2014年2月，一名留学生在塔斯马尼亚州国家公园户外探险时遇气温骤降、装备不足而致体温过低死亡。  </vt:lpstr>
      <vt:lpstr>    （八）健康疾患      除长期病患外，车祸致伤残、工伤、急重病症等突发医疗事故也时有发生。      心理健康问题也危及生命安全。      澳医药费昂贵，应提前办理旅行或医疗 保险，否则如在澳患病将给自己及家人带 来严重经济负担。      </vt:lpstr>
      <vt:lpstr>    1、食品卫生      澳对食品生产和销售有严格的监管标准，食品较为安全。大城市自来水达到饮用标准。      澳动植物种类、特性可能与其他大陆不同。 外观看上去和中国差不多的植物（如蘑菇）， 却可能含有剧毒，切勿私自采食。  </vt:lpstr>
      <vt:lpstr>    2、保险医疗      澳医疗发达，医疗体系健全。外国学生必须购买海外学生健康保险(Overseas Student Health Cover-OSHC)，可支付留学生在澳求学期间大多数的医疗费、住院费等费用。      作为Medicare的重要补充，不少澳大利亚人还会选择购买私人（商业）医疗保险，以获得更好、更快捷、更有效的医疗服务。      澳医疗体系收费极为昂贵。如无保险而在澳发生重大意外或疾病，医疗支出将可能给您及家人造成沉重的经济负担，因此，建议务必选择购买适合自己情况的医疗保险，以应对遇到不可预见的健康问题。  </vt:lpstr>
      <vt:lpstr>       在澳留学生需注意自身健康：     ※ 自身重视。疾病不分年龄大小，切勿自恃年轻，盲目认为身体健康无虞。     ※ 注意饮食。中国留学生在国外学习压力大，有的年龄偏小，有不少无家人陪伴照料，本人更要注意饮食卫生和营养搭配。     ※ 注意锻炼。经常和适度的身体锻炼不但有利于自身健康，而且有助于提高学习质量。     ※ 定期体检。即便你感觉自己十分健康，每年一次全面体检仍是必要的。     ※ 及时就诊。如感觉身体不适，应及时到正规医院就诊，不能熬时间，更不能只靠自服药物应付了之。     ※ 心理健康。注意心理健康，努力学习，积极面对人生挫折，注意交友，加强和亲人的联系和沟通。     ※ 办理保险。澳大利亚医疗费昂贵，留学生应办理当地医疗保险，防范重大疾病风险。</vt:lpstr>
      <vt:lpstr>◆ 2013年7月，堪培拉大学生在住地发现猝死。  ◆ 2014年8月，南澳大学生自杀身亡；  ◆ 2014年8月，新州大学生在布里斯班旅馆自杀身亡。  </vt:lpstr>
      <vt:lpstr>    （九）证件安全      护照遗失、毁损情况较为常见， 主要有：  ● 随财物一同被盗；  ● 本人不爱惜证件在搬家或旅行途中遗失；  ● 被孩童撕毁；  ● 被洗衣机等洗坏或损坏；  ● 被人抵押扣留等等。      补发护照周期长，将给生活和旅行造成不便。     护照不可用作抵押品。</vt:lpstr>
      <vt:lpstr>    ※ 网上流传的“赴澳免签3月”消息不实。      ※ 申请澳签证应以官方信息为准，切勿相信网络或他人传言，以免上当受骗。      ※ 建议持电子签证者自行打印并携带澳驻华使领馆发出的有关签证信函备用。      ※ 来澳前及在澳期间，请留意您签证有效期和停留期。如需延期停留，请注意及时办理签证延期等手续，确保在澳停、居留合法。</vt:lpstr>
      <vt:lpstr>◆ 2013年，有中国留学生因签证过期，在临近毕业时不得不离开澳大利亚，导致学业受阻，推迟一年毕业。  ◆ 出行前找不到护照，需要办理。有时是周末假日。</vt:lpstr>
      <vt:lpstr>    （十） 失去联系      失去联系主要是外出不主动向亲友或监护人报告行踪，手机断电或关机，不及时浏览电子邮件或社交媒体，或其他有意或无意地长时间与亲友失去联系，给亲友、监护人造成恐慌，也不利于自身安全。 </vt:lpstr>
      <vt:lpstr> ◆ 2014年7月，新州卧龙岗大学生向家人表示失败，厌世而失踪，后经多方努力找到。  ◆ 2014年，南澳一大学生家人报失踪，在报警后找到，原因是外出关闭手机通讯。</vt:lpstr>
      <vt:lpstr>三、如何寻求帮助</vt:lpstr>
      <vt:lpstr>          首先是预防，然后才是处置。      公民个人在领事保护工作中的责任：       ● 责任意识：于本人、家庭和社会的责任。      ● 法律意识：了解当地法律、法规，遵纪守法。      ● 风险意识：没有绝对的安全，风险随时随地存在。      ● 预防能力：获取预警信息能力，掌握预防知识。      ● 应对能力：掌握紧急情况下如何应对风险能力，以及了解寻求帮助手段的能力。</vt:lpstr>
      <vt:lpstr>          用合法手段维护权益。      如果认为合法权益受到侵害，要报案而不是找人去以暴制暴。     如果遇到非正常的罚款，不要用贿赂的办法解决，而要注意保存证据，以便事后追索。         </vt:lpstr>
      <vt:lpstr>    （一） 父母亲人      无论与父母之间是否存在分歧、矛盾，儿行千里母担忧。永远要相信父母。      在遇到困难时，首先要想到向父母或其他亲人寻求帮助。      ● 定时联系，如实报告学习、生活、健康情况；      ● 认真听取他们的意见。   </vt:lpstr>
      <vt:lpstr>    （二） 校方、社团      校方、学联社团离你最近，最了解你所处的环境。      也可以向自己要好的朋友倾诉，释放压力，寻求他们的意见。     </vt:lpstr>
      <vt:lpstr>    （三） 紧急求助      1、紧急电话000     ● 匪警、急救、消防共用。     ● 备选紧急电话：112。112是除000外的备选紧急电话，且仅限手机用户拨打。      2、警方     ●  警方帮助热线：131 444。     如遇车辆偷盗、盗窃、交通小事故、财物丢失等非特别紧急情况，通常可拨打此电话求助。    </vt:lpstr>
      <vt:lpstr>    3、其他热线      ● 风暴洪灾热线：132 500。      ● 制止犯罪热线：1800 333 000。      ● 翻译热线：131 450。      ● 生命求助热线：131 114。      ● 家庭暴力求助：1800 200 526（24小时）。</vt:lpstr>
      <vt:lpstr>    （三） 法律援助      澳各州均有受害者救助机制，为犯罪受害者提供必要帮助。      各州和领地设有法律援助委员会（Legal Aid Commissions）。该机构为刑事、民事案件当事人提供法律帮助。      如在澳遇民事、刑事等复杂的法律问题，建议向专业律师进行咨询，或聘请专业律师代为起诉或应诉。    </vt:lpstr>
      <vt:lpstr>    （四） 驻澳使领馆领保紧急电话                    中国公民申请领事证件或接受其他领事服务，通常应按领区划分向大使馆或相应的总领事馆提出。     应急电话仅限中国公民在涉领事保护紧急情况下使用。</vt:lpstr>
      <vt:lpstr>    （五） 驻澳使领馆教育处                   </vt:lpstr>
      <vt:lpstr>    （六）网络资源         1、大使馆网站：http://au.china-embassy.org/               </vt:lpstr>
      <vt:lpstr>大使馆网站：http://au.china-embassy.org/             </vt:lpstr>
      <vt:lpstr>大使馆网站：http://au.china-embassy.org/              </vt:lpstr>
      <vt:lpstr>2、在线登记  http://ocnr.mfa.gov.cn/expa/    </vt:lpstr>
      <vt:lpstr>   3、微博、微信  （1）大使馆     新浪微博：@澳洲飞鸿，http://weibo.com/aozhoufeihong；     腾讯微博：@澳洲飞鸿，http://t.qq.com/aozhoufeihong2014；      微信订阅号：澳洲飞鸿（aozhoufeihong）。  （2）驻悉尼总领馆     微信订阅号：悉尼之家（xinizhijia）  </vt:lpstr>
      <vt:lpstr>PowerPoint 演示文稿</vt:lpstr>
    </vt:vector>
  </TitlesOfParts>
  <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领保进校园” 安全讲座 </dc:title>
  <dc:subject/>
  <dc:creator>visa</dc:creator>
  <cp:keywords/>
  <dc:description/>
  <cp:lastModifiedBy>visa</cp:lastModifiedBy>
  <cp:revision>87</cp:revision>
  <cp:lastPrinted>2014-09-22T05:47:09Z</cp:lastPrinted>
  <dcterms:created xsi:type="dcterms:W3CDTF">2014-09-16T01:25:11Z</dcterms:created>
  <dcterms:modified xsi:type="dcterms:W3CDTF">2014-09-24T21:30:52Z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